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72" r:id="rId2"/>
    <p:sldId id="257" r:id="rId3"/>
    <p:sldId id="258" r:id="rId4"/>
    <p:sldId id="259" r:id="rId5"/>
    <p:sldId id="260" r:id="rId6"/>
    <p:sldId id="261" r:id="rId7"/>
    <p:sldId id="271"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0" d="100"/>
          <a:sy n="80" d="100"/>
        </p:scale>
        <p:origin x="754"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D2B956-EB81-4CF3-B568-8D17CBF21969}" type="datetimeFigureOut">
              <a:rPr lang="en-US" smtClean="0"/>
              <a:t>13/08/2026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E0D5ED-9F1A-4442-B659-A0C168B299AA}" type="slidenum">
              <a:rPr lang="en-US" smtClean="0"/>
              <a:t>‹#›</a:t>
            </a:fld>
            <a:endParaRPr lang="en-US"/>
          </a:p>
        </p:txBody>
      </p:sp>
    </p:spTree>
    <p:extLst>
      <p:ext uri="{BB962C8B-B14F-4D97-AF65-F5344CB8AC3E}">
        <p14:creationId xmlns:p14="http://schemas.microsoft.com/office/powerpoint/2010/main" val="1684846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E0D5ED-9F1A-4442-B659-A0C168B299AA}" type="slidenum">
              <a:rPr lang="en-US" smtClean="0"/>
              <a:t>3</a:t>
            </a:fld>
            <a:endParaRPr lang="en-US"/>
          </a:p>
        </p:txBody>
      </p:sp>
    </p:spTree>
    <p:extLst>
      <p:ext uri="{BB962C8B-B14F-4D97-AF65-F5344CB8AC3E}">
        <p14:creationId xmlns:p14="http://schemas.microsoft.com/office/powerpoint/2010/main" val="825178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E0D5ED-9F1A-4442-B659-A0C168B299AA}" type="slidenum">
              <a:rPr lang="en-US" smtClean="0"/>
              <a:t>12</a:t>
            </a:fld>
            <a:endParaRPr lang="en-US"/>
          </a:p>
        </p:txBody>
      </p:sp>
    </p:spTree>
    <p:extLst>
      <p:ext uri="{BB962C8B-B14F-4D97-AF65-F5344CB8AC3E}">
        <p14:creationId xmlns:p14="http://schemas.microsoft.com/office/powerpoint/2010/main" val="576652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13/08/2026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13/08/2026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13/08/2026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13/08/2026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13/08/2026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13/08/2026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13/08/2026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13/08/2026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13/08/2026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13/08/2026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13/08/2026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13/08/2026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png"/><Relationship Id="rId7"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10" Type="http://schemas.openxmlformats.org/officeDocument/2006/relationships/image" Target="../media/image2.jpeg"/><Relationship Id="rId4" Type="http://schemas.openxmlformats.org/officeDocument/2006/relationships/image" Target="../media/image42.png"/><Relationship Id="rId9"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png"/><Relationship Id="rId7" Type="http://schemas.openxmlformats.org/officeDocument/2006/relationships/image" Target="../media/image4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7.png"/><Relationship Id="rId11" Type="http://schemas.openxmlformats.org/officeDocument/2006/relationships/image" Target="../media/image2.jpeg"/><Relationship Id="rId5" Type="http://schemas.openxmlformats.org/officeDocument/2006/relationships/image" Target="../media/image37.png"/><Relationship Id="rId10" Type="http://schemas.openxmlformats.org/officeDocument/2006/relationships/image" Target="../media/image17.png"/><Relationship Id="rId4" Type="http://schemas.openxmlformats.org/officeDocument/2006/relationships/image" Target="../media/image36.png"/><Relationship Id="rId9" Type="http://schemas.openxmlformats.org/officeDocument/2006/relationships/image" Target="../media/image50.png"/></Relationships>
</file>

<file path=ppt/slides/_rels/slide1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3.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png"/><Relationship Id="rId7" Type="http://schemas.openxmlformats.org/officeDocument/2006/relationships/image" Target="../media/image5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37.png"/><Relationship Id="rId10" Type="http://schemas.openxmlformats.org/officeDocument/2006/relationships/image" Target="../media/image2.jpeg"/><Relationship Id="rId4" Type="http://schemas.openxmlformats.org/officeDocument/2006/relationships/image" Target="../media/image36.png"/><Relationship Id="rId9"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6.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2.jpe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png"/><Relationship Id="rId7"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png"/><Relationship Id="rId7"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jpeg"/><Relationship Id="rId4" Type="http://schemas.openxmlformats.org/officeDocument/2006/relationships/image" Target="../media/image18.pn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2.jpeg"/><Relationship Id="rId4" Type="http://schemas.openxmlformats.org/officeDocument/2006/relationships/image" Target="../media/image25.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4.png"/><Relationship Id="rId7"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2.jpeg"/><Relationship Id="rId4" Type="http://schemas.openxmlformats.org/officeDocument/2006/relationships/image" Target="../media/image30.png"/><Relationship Id="rId9"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4.png"/><Relationship Id="rId7"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2.jpeg"/><Relationship Id="rId5" Type="http://schemas.openxmlformats.org/officeDocument/2006/relationships/image" Target="../media/image37.png"/><Relationship Id="rId10" Type="http://schemas.openxmlformats.org/officeDocument/2006/relationships/image" Target="../media/image17.png"/><Relationship Id="rId4" Type="http://schemas.openxmlformats.org/officeDocument/2006/relationships/image" Target="../media/image36.png"/><Relationship Id="rId9"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46304"/>
          </a:xfrm>
          <a:prstGeom prst="rect">
            <a:avLst/>
          </a:prstGeom>
          <a:solidFill>
            <a:srgbClr val="1439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46304"/>
            <a:ext cx="2310620" cy="6711696"/>
          </a:xfrm>
          <a:prstGeom prst="rect">
            <a:avLst/>
          </a:prstGeom>
          <a:solidFill>
            <a:srgbClr val="1439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411480" y="685800"/>
            <a:ext cx="1417320" cy="64008"/>
          </a:xfrm>
          <a:prstGeom prst="rect">
            <a:avLst/>
          </a:prstGeom>
          <a:solidFill>
            <a:srgbClr val="BE91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411480" y="914400"/>
            <a:ext cx="960120" cy="64008"/>
          </a:xfrm>
          <a:prstGeom prst="rect">
            <a:avLst/>
          </a:prstGeom>
          <a:solidFill>
            <a:srgbClr val="BE91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411480" y="5440680"/>
            <a:ext cx="1645920" cy="64008"/>
          </a:xfrm>
          <a:prstGeom prst="rect">
            <a:avLst/>
          </a:prstGeom>
          <a:solidFill>
            <a:srgbClr val="BE91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914400" y="5669280"/>
            <a:ext cx="1143000" cy="64008"/>
          </a:xfrm>
          <a:prstGeom prst="rect">
            <a:avLst/>
          </a:prstGeom>
          <a:solidFill>
            <a:srgbClr val="BE91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p:cNvSpPr/>
          <p:nvPr/>
        </p:nvSpPr>
        <p:spPr>
          <a:xfrm>
            <a:off x="411480" y="1942981"/>
            <a:ext cx="1417320" cy="1417320"/>
          </a:xfrm>
          <a:prstGeom prst="ellipse">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35170" y="2430077"/>
            <a:ext cx="2310620" cy="800219"/>
          </a:xfrm>
          <a:prstGeom prst="rect">
            <a:avLst/>
          </a:prstGeom>
          <a:noFill/>
        </p:spPr>
        <p:txBody>
          <a:bodyPr wrap="square">
            <a:spAutoFit/>
          </a:bodyPr>
          <a:lstStyle/>
          <a:p>
            <a:pPr algn="ctr">
              <a:defRPr sz="2300" b="1">
                <a:solidFill>
                  <a:srgbClr val="14395B"/>
                </a:solidFill>
                <a:latin typeface="Aptos Display"/>
              </a:defRPr>
            </a:pPr>
            <a:r>
              <a:rPr dirty="0">
                <a:solidFill>
                  <a:srgbClr val="FF0000"/>
                </a:solidFill>
              </a:rPr>
              <a:t>THUẾ</a:t>
            </a:r>
            <a:endParaRPr lang="en-US" dirty="0">
              <a:solidFill>
                <a:srgbClr val="FF0000"/>
              </a:solidFill>
            </a:endParaRPr>
          </a:p>
          <a:p>
            <a:pPr algn="ctr">
              <a:defRPr sz="2300" b="1">
                <a:solidFill>
                  <a:srgbClr val="14395B"/>
                </a:solidFill>
                <a:latin typeface="Aptos Display"/>
              </a:defRPr>
            </a:pPr>
            <a:r>
              <a:rPr lang="en-US" dirty="0">
                <a:solidFill>
                  <a:srgbClr val="FF0000"/>
                </a:solidFill>
              </a:rPr>
              <a:t> </a:t>
            </a:r>
            <a:endParaRPr dirty="0">
              <a:solidFill>
                <a:srgbClr val="FF0000"/>
              </a:solidFill>
            </a:endParaRPr>
          </a:p>
        </p:txBody>
      </p:sp>
      <p:sp>
        <p:nvSpPr>
          <p:cNvPr id="10" name="TextBox 9"/>
          <p:cNvSpPr txBox="1"/>
          <p:nvPr/>
        </p:nvSpPr>
        <p:spPr>
          <a:xfrm>
            <a:off x="2875737" y="2626792"/>
            <a:ext cx="8138160" cy="1737360"/>
          </a:xfrm>
          <a:prstGeom prst="rect">
            <a:avLst/>
          </a:prstGeom>
          <a:noFill/>
        </p:spPr>
        <p:txBody>
          <a:bodyPr wrap="none">
            <a:spAutoFit/>
          </a:bodyPr>
          <a:lstStyle/>
          <a:p>
            <a:pPr>
              <a:defRPr sz="3000" b="1">
                <a:solidFill>
                  <a:srgbClr val="14395B"/>
                </a:solidFill>
                <a:latin typeface="Aptos Display"/>
              </a:defRPr>
            </a:pPr>
            <a:r>
              <a:rPr dirty="0"/>
              <a:t>ĐIỂM MỚI CHÍNH SÁCH THUẾ</a:t>
            </a:r>
          </a:p>
          <a:p>
            <a:pPr>
              <a:spcBef>
                <a:spcPts val="800"/>
              </a:spcBef>
              <a:defRPr sz="3400" b="1">
                <a:solidFill>
                  <a:srgbClr val="2D6699"/>
                </a:solidFill>
                <a:latin typeface="Aptos Display"/>
              </a:defRPr>
            </a:pPr>
            <a:r>
              <a:rPr dirty="0"/>
              <a:t>THU NHẬP DOANH NGHIỆP</a:t>
            </a:r>
          </a:p>
        </p:txBody>
      </p:sp>
      <p:sp>
        <p:nvSpPr>
          <p:cNvPr id="12" name="TextBox 11"/>
          <p:cNvSpPr txBox="1"/>
          <p:nvPr/>
        </p:nvSpPr>
        <p:spPr>
          <a:xfrm>
            <a:off x="5216746" y="493490"/>
            <a:ext cx="3762568" cy="889987"/>
          </a:xfrm>
          <a:prstGeom prst="rect">
            <a:avLst/>
          </a:prstGeom>
          <a:noFill/>
        </p:spPr>
        <p:txBody>
          <a:bodyPr wrap="none">
            <a:spAutoFit/>
          </a:bodyPr>
          <a:lstStyle/>
          <a:p>
            <a:pPr algn="ctr">
              <a:defRPr sz="2400" b="1">
                <a:solidFill>
                  <a:srgbClr val="14395B"/>
                </a:solidFill>
                <a:latin typeface="Aptos"/>
              </a:defRPr>
            </a:pPr>
            <a:r>
              <a:rPr dirty="0"/>
              <a:t>CỤC THUẾ</a:t>
            </a:r>
          </a:p>
          <a:p>
            <a:pPr algn="ctr">
              <a:spcBef>
                <a:spcPts val="700"/>
              </a:spcBef>
              <a:defRPr sz="2200" b="1">
                <a:solidFill>
                  <a:srgbClr val="2D6699"/>
                </a:solidFill>
                <a:latin typeface="Aptos"/>
              </a:defRPr>
            </a:pPr>
            <a:r>
              <a:rPr dirty="0"/>
              <a:t>THUẾ THÀNH PHỐ HẢI PHÒNG</a:t>
            </a:r>
          </a:p>
        </p:txBody>
      </p:sp>
      <p:sp>
        <p:nvSpPr>
          <p:cNvPr id="14" name="TextBox 13"/>
          <p:cNvSpPr txBox="1"/>
          <p:nvPr/>
        </p:nvSpPr>
        <p:spPr>
          <a:xfrm>
            <a:off x="4939665" y="6271261"/>
            <a:ext cx="4341495" cy="338554"/>
          </a:xfrm>
          <a:prstGeom prst="rect">
            <a:avLst/>
          </a:prstGeom>
          <a:noFill/>
        </p:spPr>
        <p:txBody>
          <a:bodyPr wrap="square">
            <a:spAutoFit/>
          </a:bodyPr>
          <a:lstStyle/>
          <a:p>
            <a:pPr>
              <a:defRPr sz="1000">
                <a:solidFill>
                  <a:srgbClr val="5A646E"/>
                </a:solidFill>
                <a:latin typeface="Aptos"/>
              </a:defRPr>
            </a:pPr>
            <a:r>
              <a:rPr lang="en-US" sz="1600" i="1" dirty="0" err="1"/>
              <a:t>Hải</a:t>
            </a:r>
            <a:r>
              <a:rPr lang="en-US" sz="1600" i="1" dirty="0"/>
              <a:t> </a:t>
            </a:r>
            <a:r>
              <a:rPr lang="en-US" sz="1600" i="1" dirty="0" err="1"/>
              <a:t>Phòng</a:t>
            </a:r>
            <a:r>
              <a:rPr lang="en-US" sz="1600" i="1" dirty="0"/>
              <a:t>, </a:t>
            </a:r>
            <a:r>
              <a:rPr lang="en-US" sz="1600" i="1" dirty="0" err="1"/>
              <a:t>ngày</a:t>
            </a:r>
            <a:r>
              <a:rPr lang="en-US" sz="1600" i="1" dirty="0"/>
              <a:t> 14 </a:t>
            </a:r>
            <a:r>
              <a:rPr lang="en-US" sz="1600" i="1" dirty="0" err="1"/>
              <a:t>tháng</a:t>
            </a:r>
            <a:r>
              <a:rPr lang="en-US" sz="1600" i="1" dirty="0"/>
              <a:t> 8 </a:t>
            </a:r>
            <a:r>
              <a:rPr lang="en-US" sz="1600" i="1" dirty="0" err="1"/>
              <a:t>năm</a:t>
            </a:r>
            <a:r>
              <a:rPr lang="en-US" sz="1600" i="1" dirty="0"/>
              <a:t> 2026</a:t>
            </a:r>
            <a:endParaRPr sz="1600" i="1" dirty="0"/>
          </a:p>
        </p:txBody>
      </p:sp>
      <p:pic>
        <p:nvPicPr>
          <p:cNvPr id="15" name="Picture 14" descr="anh_chu_de_thue_hai_phong.png"/>
          <p:cNvPicPr>
            <a:picLocks noChangeAspect="1"/>
          </p:cNvPicPr>
          <p:nvPr/>
        </p:nvPicPr>
        <p:blipFill>
          <a:blip r:embed="rId2"/>
          <a:stretch>
            <a:fillRect/>
          </a:stretch>
        </p:blipFill>
        <p:spPr>
          <a:xfrm>
            <a:off x="8275320" y="3963452"/>
            <a:ext cx="3337560" cy="1874519"/>
          </a:xfrm>
          <a:prstGeom prst="rect">
            <a:avLst/>
          </a:prstGeom>
        </p:spPr>
      </p:pic>
      <p:pic>
        <p:nvPicPr>
          <p:cNvPr id="18" name="Picture 2" descr="hình ảnh logo thuế nhà nước - Inkythuatso">
            <a:extLst>
              <a:ext uri="{FF2B5EF4-FFF2-40B4-BE49-F238E27FC236}">
                <a16:creationId xmlns:a16="http://schemas.microsoft.com/office/drawing/2014/main" id="{B7965003-DBF6-4BCB-8213-D0C98A125554}"/>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597794" y="356902"/>
            <a:ext cx="832206" cy="8406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9906000" y="4572000"/>
            <a:ext cx="3048000" cy="3048000"/>
          </a:xfrm>
          <a:prstGeom prst="rect">
            <a:avLst/>
          </a:prstGeom>
        </p:spPr>
      </p:pic>
      <p:pic>
        <p:nvPicPr>
          <p:cNvPr id="4" name="Picture 3" descr="image.png"/>
          <p:cNvPicPr>
            <a:picLocks noChangeAspect="1"/>
          </p:cNvPicPr>
          <p:nvPr/>
        </p:nvPicPr>
        <p:blipFill>
          <a:blip r:embed="rId4"/>
          <a:stretch>
            <a:fillRect/>
          </a:stretch>
        </p:blipFill>
        <p:spPr>
          <a:xfrm>
            <a:off x="571500" y="2409825"/>
            <a:ext cx="5381625" cy="2743200"/>
          </a:xfrm>
          <a:prstGeom prst="rect">
            <a:avLst/>
          </a:prstGeom>
        </p:spPr>
      </p:pic>
      <p:pic>
        <p:nvPicPr>
          <p:cNvPr id="5" name="Picture 4" descr="image.png"/>
          <p:cNvPicPr>
            <a:picLocks noChangeAspect="1"/>
          </p:cNvPicPr>
          <p:nvPr/>
        </p:nvPicPr>
        <p:blipFill>
          <a:blip r:embed="rId5"/>
          <a:stretch>
            <a:fillRect/>
          </a:stretch>
        </p:blipFill>
        <p:spPr>
          <a:xfrm>
            <a:off x="6238875" y="2409825"/>
            <a:ext cx="5381625" cy="2743200"/>
          </a:xfrm>
          <a:prstGeom prst="rect">
            <a:avLst/>
          </a:prstGeom>
        </p:spPr>
      </p:pic>
      <p:sp>
        <p:nvSpPr>
          <p:cNvPr id="6" name="TextBox 5"/>
          <p:cNvSpPr txBox="1"/>
          <p:nvPr/>
        </p:nvSpPr>
        <p:spPr>
          <a:xfrm>
            <a:off x="1133475" y="2676525"/>
            <a:ext cx="4820602" cy="228600"/>
          </a:xfrm>
          <a:prstGeom prst="rect">
            <a:avLst/>
          </a:prstGeom>
          <a:noFill/>
        </p:spPr>
        <p:txBody>
          <a:bodyPr wrap="square" lIns="0" tIns="0" rIns="0" bIns="0" anchor="ctr">
            <a:spAutoFit/>
          </a:bodyPr>
          <a:lstStyle/>
          <a:p>
            <a:pPr algn="l"/>
            <a:r>
              <a:rPr sz="1500" b="1" i="0" u="none">
                <a:solidFill>
                  <a:srgbClr val="0284C7"/>
                </a:solidFill>
                <a:latin typeface="Montserrat"/>
              </a:rPr>
              <a:t>Chi Nhân Sự &amp; Tài Sản</a:t>
            </a:r>
          </a:p>
        </p:txBody>
      </p:sp>
      <p:sp>
        <p:nvSpPr>
          <p:cNvPr id="7" name="TextBox 6"/>
          <p:cNvSpPr txBox="1"/>
          <p:nvPr/>
        </p:nvSpPr>
        <p:spPr>
          <a:xfrm>
            <a:off x="6753225" y="2676525"/>
            <a:ext cx="4870608" cy="228600"/>
          </a:xfrm>
          <a:prstGeom prst="rect">
            <a:avLst/>
          </a:prstGeom>
          <a:noFill/>
        </p:spPr>
        <p:txBody>
          <a:bodyPr wrap="square" lIns="0" tIns="0" rIns="0" bIns="0" anchor="ctr">
            <a:spAutoFit/>
          </a:bodyPr>
          <a:lstStyle/>
          <a:p>
            <a:pPr algn="l"/>
            <a:r>
              <a:rPr sz="1500" b="1" i="0" u="none">
                <a:solidFill>
                  <a:srgbClr val="0284C7"/>
                </a:solidFill>
                <a:latin typeface="Montserrat"/>
              </a:rPr>
              <a:t>Chi Tài Chính &amp; Tiền Phạt</a:t>
            </a:r>
          </a:p>
        </p:txBody>
      </p:sp>
      <p:pic>
        <p:nvPicPr>
          <p:cNvPr id="8" name="Picture 7" descr="image.png"/>
          <p:cNvPicPr>
            <a:picLocks noChangeAspect="1"/>
          </p:cNvPicPr>
          <p:nvPr/>
        </p:nvPicPr>
        <p:blipFill>
          <a:blip r:embed="rId6"/>
          <a:stretch>
            <a:fillRect/>
          </a:stretch>
        </p:blipFill>
        <p:spPr>
          <a:xfrm>
            <a:off x="800100" y="2695575"/>
            <a:ext cx="238125" cy="190500"/>
          </a:xfrm>
          <a:prstGeom prst="rect">
            <a:avLst/>
          </a:prstGeom>
        </p:spPr>
      </p:pic>
      <p:pic>
        <p:nvPicPr>
          <p:cNvPr id="9" name="Picture 8" descr="image.png"/>
          <p:cNvPicPr>
            <a:picLocks noChangeAspect="1"/>
          </p:cNvPicPr>
          <p:nvPr/>
        </p:nvPicPr>
        <p:blipFill>
          <a:blip r:embed="rId7"/>
          <a:stretch>
            <a:fillRect/>
          </a:stretch>
        </p:blipFill>
        <p:spPr>
          <a:xfrm>
            <a:off x="6467475" y="2695575"/>
            <a:ext cx="190500" cy="190500"/>
          </a:xfrm>
          <a:prstGeom prst="rect">
            <a:avLst/>
          </a:prstGeom>
        </p:spPr>
      </p:pic>
      <p:sp>
        <p:nvSpPr>
          <p:cNvPr id="10" name="TextBox 9"/>
          <p:cNvSpPr txBox="1"/>
          <p:nvPr/>
        </p:nvSpPr>
        <p:spPr>
          <a:xfrm>
            <a:off x="1085850" y="3019425"/>
            <a:ext cx="4638675" cy="2286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Khoản chi không đáp ứng đủ 03 điều kiện quy định.</a:t>
            </a:r>
          </a:p>
        </p:txBody>
      </p:sp>
      <p:sp>
        <p:nvSpPr>
          <p:cNvPr id="11" name="TextBox 10"/>
          <p:cNvSpPr txBox="1"/>
          <p:nvPr/>
        </p:nvSpPr>
        <p:spPr>
          <a:xfrm>
            <a:off x="1085850" y="3381375"/>
            <a:ext cx="4638675" cy="4572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Lương, thưởng không ghi cụ thể điều kiện/mức hưởng tại HĐLĐ hoặc Thỏa ước lao động tập thể.</a:t>
            </a:r>
          </a:p>
        </p:txBody>
      </p:sp>
      <p:sp>
        <p:nvSpPr>
          <p:cNvPr id="12" name="TextBox 11"/>
          <p:cNvSpPr txBox="1"/>
          <p:nvPr/>
        </p:nvSpPr>
        <p:spPr>
          <a:xfrm>
            <a:off x="1085850" y="3971925"/>
            <a:ext cx="4638675" cy="2286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Thù lao HĐQT không trực tiếp tham gia điều hành SXKD.</a:t>
            </a:r>
          </a:p>
        </p:txBody>
      </p:sp>
      <p:sp>
        <p:nvSpPr>
          <p:cNvPr id="13" name="TextBox 12"/>
          <p:cNvSpPr txBox="1"/>
          <p:nvPr/>
        </p:nvSpPr>
        <p:spPr>
          <a:xfrm>
            <a:off x="1085850" y="4333875"/>
            <a:ext cx="4638675" cy="4572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Trích khấu hao TSCĐ không đúng quy định hoặc TSCĐ không phục vụ hoạt động SXKD.</a:t>
            </a:r>
          </a:p>
        </p:txBody>
      </p:sp>
      <p:sp>
        <p:nvSpPr>
          <p:cNvPr id="14" name="TextBox 13"/>
          <p:cNvSpPr txBox="1"/>
          <p:nvPr/>
        </p:nvSpPr>
        <p:spPr>
          <a:xfrm>
            <a:off x="6753225" y="3019425"/>
            <a:ext cx="4638675" cy="2286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Chi trả lãi tiền vay tương ứng với phần vốn điều lệ còn thiếu.</a:t>
            </a:r>
          </a:p>
        </p:txBody>
      </p:sp>
      <p:sp>
        <p:nvSpPr>
          <p:cNvPr id="15" name="TextBox 14"/>
          <p:cNvSpPr txBox="1"/>
          <p:nvPr/>
        </p:nvSpPr>
        <p:spPr>
          <a:xfrm>
            <a:off x="6753225" y="3381375"/>
            <a:ext cx="4638675" cy="2286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Chi phí lãi vay vượt mức quy định đối với DN có giao dịch liên kết.</a:t>
            </a:r>
          </a:p>
        </p:txBody>
      </p:sp>
      <p:sp>
        <p:nvSpPr>
          <p:cNvPr id="16" name="TextBox 15"/>
          <p:cNvSpPr txBox="1"/>
          <p:nvPr/>
        </p:nvSpPr>
        <p:spPr>
          <a:xfrm>
            <a:off x="6753225" y="3743325"/>
            <a:ext cx="4638675" cy="4572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Lãi vay vốn SXKD của đối tượng không phải TCTD vượt mức Bộ luật Dân sự.</a:t>
            </a:r>
          </a:p>
        </p:txBody>
      </p:sp>
      <p:sp>
        <p:nvSpPr>
          <p:cNvPr id="17" name="TextBox 16"/>
          <p:cNvSpPr txBox="1"/>
          <p:nvPr/>
        </p:nvSpPr>
        <p:spPr>
          <a:xfrm>
            <a:off x="6753225" y="4333875"/>
            <a:ext cx="4638675" cy="4572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Trích lập dự phòng sai quy định; phạt vi phạm hành chính, phạt chậm nộp thuế...</a:t>
            </a:r>
          </a:p>
        </p:txBody>
      </p:sp>
      <p:pic>
        <p:nvPicPr>
          <p:cNvPr id="18" name="Picture 17" descr="image.png"/>
          <p:cNvPicPr>
            <a:picLocks noChangeAspect="1"/>
          </p:cNvPicPr>
          <p:nvPr/>
        </p:nvPicPr>
        <p:blipFill>
          <a:blip r:embed="rId8"/>
          <a:stretch>
            <a:fillRect/>
          </a:stretch>
        </p:blipFill>
        <p:spPr>
          <a:xfrm>
            <a:off x="800100" y="3048000"/>
            <a:ext cx="114300" cy="152400"/>
          </a:xfrm>
          <a:prstGeom prst="rect">
            <a:avLst/>
          </a:prstGeom>
        </p:spPr>
      </p:pic>
      <p:pic>
        <p:nvPicPr>
          <p:cNvPr id="19" name="Picture 18" descr="image.png"/>
          <p:cNvPicPr>
            <a:picLocks noChangeAspect="1"/>
          </p:cNvPicPr>
          <p:nvPr/>
        </p:nvPicPr>
        <p:blipFill>
          <a:blip r:embed="rId8"/>
          <a:stretch>
            <a:fillRect/>
          </a:stretch>
        </p:blipFill>
        <p:spPr>
          <a:xfrm>
            <a:off x="800100" y="3409950"/>
            <a:ext cx="114300" cy="152400"/>
          </a:xfrm>
          <a:prstGeom prst="rect">
            <a:avLst/>
          </a:prstGeom>
        </p:spPr>
      </p:pic>
      <p:pic>
        <p:nvPicPr>
          <p:cNvPr id="20" name="Picture 19" descr="image.png"/>
          <p:cNvPicPr>
            <a:picLocks noChangeAspect="1"/>
          </p:cNvPicPr>
          <p:nvPr/>
        </p:nvPicPr>
        <p:blipFill>
          <a:blip r:embed="rId8"/>
          <a:stretch>
            <a:fillRect/>
          </a:stretch>
        </p:blipFill>
        <p:spPr>
          <a:xfrm>
            <a:off x="800100" y="4000500"/>
            <a:ext cx="114300" cy="152400"/>
          </a:xfrm>
          <a:prstGeom prst="rect">
            <a:avLst/>
          </a:prstGeom>
        </p:spPr>
      </p:pic>
      <p:pic>
        <p:nvPicPr>
          <p:cNvPr id="21" name="Picture 20" descr="image.png"/>
          <p:cNvPicPr>
            <a:picLocks noChangeAspect="1"/>
          </p:cNvPicPr>
          <p:nvPr/>
        </p:nvPicPr>
        <p:blipFill>
          <a:blip r:embed="rId8"/>
          <a:stretch>
            <a:fillRect/>
          </a:stretch>
        </p:blipFill>
        <p:spPr>
          <a:xfrm>
            <a:off x="800100" y="4362450"/>
            <a:ext cx="114300" cy="152400"/>
          </a:xfrm>
          <a:prstGeom prst="rect">
            <a:avLst/>
          </a:prstGeom>
        </p:spPr>
      </p:pic>
      <p:pic>
        <p:nvPicPr>
          <p:cNvPr id="22" name="Picture 21" descr="image.png"/>
          <p:cNvPicPr>
            <a:picLocks noChangeAspect="1"/>
          </p:cNvPicPr>
          <p:nvPr/>
        </p:nvPicPr>
        <p:blipFill>
          <a:blip r:embed="rId8"/>
          <a:stretch>
            <a:fillRect/>
          </a:stretch>
        </p:blipFill>
        <p:spPr>
          <a:xfrm>
            <a:off x="6467475" y="3048000"/>
            <a:ext cx="114300" cy="152400"/>
          </a:xfrm>
          <a:prstGeom prst="rect">
            <a:avLst/>
          </a:prstGeom>
        </p:spPr>
      </p:pic>
      <p:pic>
        <p:nvPicPr>
          <p:cNvPr id="23" name="Picture 22" descr="image.png"/>
          <p:cNvPicPr>
            <a:picLocks noChangeAspect="1"/>
          </p:cNvPicPr>
          <p:nvPr/>
        </p:nvPicPr>
        <p:blipFill>
          <a:blip r:embed="rId8"/>
          <a:stretch>
            <a:fillRect/>
          </a:stretch>
        </p:blipFill>
        <p:spPr>
          <a:xfrm>
            <a:off x="6467475" y="3409950"/>
            <a:ext cx="114300" cy="152400"/>
          </a:xfrm>
          <a:prstGeom prst="rect">
            <a:avLst/>
          </a:prstGeom>
        </p:spPr>
      </p:pic>
      <p:pic>
        <p:nvPicPr>
          <p:cNvPr id="24" name="Picture 23" descr="image.png"/>
          <p:cNvPicPr>
            <a:picLocks noChangeAspect="1"/>
          </p:cNvPicPr>
          <p:nvPr/>
        </p:nvPicPr>
        <p:blipFill>
          <a:blip r:embed="rId8"/>
          <a:stretch>
            <a:fillRect/>
          </a:stretch>
        </p:blipFill>
        <p:spPr>
          <a:xfrm>
            <a:off x="6467475" y="3771900"/>
            <a:ext cx="114300" cy="152400"/>
          </a:xfrm>
          <a:prstGeom prst="rect">
            <a:avLst/>
          </a:prstGeom>
        </p:spPr>
      </p:pic>
      <p:pic>
        <p:nvPicPr>
          <p:cNvPr id="25" name="Picture 24" descr="image.png"/>
          <p:cNvPicPr>
            <a:picLocks noChangeAspect="1"/>
          </p:cNvPicPr>
          <p:nvPr/>
        </p:nvPicPr>
        <p:blipFill>
          <a:blip r:embed="rId8"/>
          <a:stretch>
            <a:fillRect/>
          </a:stretch>
        </p:blipFill>
        <p:spPr>
          <a:xfrm>
            <a:off x="6467475" y="4362450"/>
            <a:ext cx="114300" cy="152400"/>
          </a:xfrm>
          <a:prstGeom prst="rect">
            <a:avLst/>
          </a:prstGeom>
        </p:spPr>
      </p:pic>
      <p:sp>
        <p:nvSpPr>
          <p:cNvPr id="26" name="TextBox 25"/>
          <p:cNvSpPr txBox="1"/>
          <p:nvPr/>
        </p:nvSpPr>
        <p:spPr>
          <a:xfrm>
            <a:off x="571500" y="476250"/>
            <a:ext cx="11601450" cy="371475"/>
          </a:xfrm>
          <a:prstGeom prst="rect">
            <a:avLst/>
          </a:prstGeom>
          <a:noFill/>
        </p:spPr>
        <p:txBody>
          <a:bodyPr wrap="square" lIns="0" tIns="0" rIns="0" bIns="0" anchor="t">
            <a:spAutoFit/>
          </a:bodyPr>
          <a:lstStyle/>
          <a:p>
            <a:pPr algn="l"/>
            <a:r>
              <a:rPr sz="2400" b="1" i="0" u="none">
                <a:solidFill>
                  <a:srgbClr val="0284C7"/>
                </a:solidFill>
                <a:latin typeface="Montserrat"/>
              </a:rPr>
              <a:t>CÁC KHOẢN CHI PHÍ KHÔNG ĐƯỢC TRỪ ĐIỂN HÌNH</a:t>
            </a:r>
          </a:p>
        </p:txBody>
      </p:sp>
      <p:sp>
        <p:nvSpPr>
          <p:cNvPr id="27" name="Rounded Rectangle 26"/>
          <p:cNvSpPr/>
          <p:nvPr/>
        </p:nvSpPr>
        <p:spPr>
          <a:xfrm>
            <a:off x="8902779" y="742950"/>
            <a:ext cx="571500" cy="38100"/>
          </a:xfrm>
          <a:prstGeom prst="roundRect">
            <a:avLst>
              <a:gd name="adj" fmla="val 50000"/>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8" name="Picture 27" descr="image.png">
            <a:extLst>
              <a:ext uri="{FF2B5EF4-FFF2-40B4-BE49-F238E27FC236}">
                <a16:creationId xmlns:a16="http://schemas.microsoft.com/office/drawing/2014/main" id="{C3D2CC72-BFE0-4193-A66A-96B959E0501A}"/>
              </a:ext>
            </a:extLst>
          </p:cNvPr>
          <p:cNvPicPr>
            <a:picLocks noChangeAspect="1"/>
          </p:cNvPicPr>
          <p:nvPr/>
        </p:nvPicPr>
        <p:blipFill>
          <a:blip r:embed="rId9"/>
          <a:stretch>
            <a:fillRect/>
          </a:stretch>
        </p:blipFill>
        <p:spPr>
          <a:xfrm>
            <a:off x="7356474" y="4010025"/>
            <a:ext cx="454025" cy="209550"/>
          </a:xfrm>
          <a:prstGeom prst="rect">
            <a:avLst/>
          </a:prstGeom>
        </p:spPr>
      </p:pic>
      <p:pic>
        <p:nvPicPr>
          <p:cNvPr id="29" name="Picture 2" descr="hình ảnh logo thuế nhà nước - Inkythuatso">
            <a:extLst>
              <a:ext uri="{FF2B5EF4-FFF2-40B4-BE49-F238E27FC236}">
                <a16:creationId xmlns:a16="http://schemas.microsoft.com/office/drawing/2014/main" id="{FB3DDCE5-20EB-4013-970C-B679C0E5A3C2}"/>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10597794" y="356902"/>
            <a:ext cx="832206" cy="8406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9906000" y="4572000"/>
            <a:ext cx="3048000" cy="3048000"/>
          </a:xfrm>
          <a:prstGeom prst="rect">
            <a:avLst/>
          </a:prstGeom>
        </p:spPr>
      </p:pic>
      <p:pic>
        <p:nvPicPr>
          <p:cNvPr id="4" name="Picture 3" descr="image.png"/>
          <p:cNvPicPr>
            <a:picLocks noChangeAspect="1"/>
          </p:cNvPicPr>
          <p:nvPr/>
        </p:nvPicPr>
        <p:blipFill>
          <a:blip r:embed="rId4"/>
          <a:stretch>
            <a:fillRect/>
          </a:stretch>
        </p:blipFill>
        <p:spPr>
          <a:xfrm>
            <a:off x="571500" y="2476500"/>
            <a:ext cx="5381625" cy="2609850"/>
          </a:xfrm>
          <a:prstGeom prst="rect">
            <a:avLst/>
          </a:prstGeom>
        </p:spPr>
      </p:pic>
      <p:pic>
        <p:nvPicPr>
          <p:cNvPr id="5" name="Picture 4" descr="image.png"/>
          <p:cNvPicPr>
            <a:picLocks noChangeAspect="1"/>
          </p:cNvPicPr>
          <p:nvPr/>
        </p:nvPicPr>
        <p:blipFill>
          <a:blip r:embed="rId5"/>
          <a:stretch>
            <a:fillRect/>
          </a:stretch>
        </p:blipFill>
        <p:spPr>
          <a:xfrm>
            <a:off x="6187917" y="2447925"/>
            <a:ext cx="5381625" cy="2609850"/>
          </a:xfrm>
          <a:prstGeom prst="rect">
            <a:avLst/>
          </a:prstGeom>
        </p:spPr>
      </p:pic>
      <p:sp>
        <p:nvSpPr>
          <p:cNvPr id="6" name="TextBox 5"/>
          <p:cNvSpPr txBox="1"/>
          <p:nvPr/>
        </p:nvSpPr>
        <p:spPr>
          <a:xfrm>
            <a:off x="1085850" y="2743200"/>
            <a:ext cx="4870608" cy="228600"/>
          </a:xfrm>
          <a:prstGeom prst="rect">
            <a:avLst/>
          </a:prstGeom>
          <a:noFill/>
        </p:spPr>
        <p:txBody>
          <a:bodyPr wrap="square" lIns="0" tIns="0" rIns="0" bIns="0" anchor="ctr">
            <a:spAutoFit/>
          </a:bodyPr>
          <a:lstStyle/>
          <a:p>
            <a:pPr algn="l"/>
            <a:r>
              <a:rPr sz="1500" b="1" i="0" u="none">
                <a:solidFill>
                  <a:srgbClr val="0284C7"/>
                </a:solidFill>
                <a:latin typeface="Montserrat"/>
              </a:rPr>
              <a:t>Nguyên Tắc Chuyển Lỗ</a:t>
            </a:r>
          </a:p>
        </p:txBody>
      </p:sp>
      <p:sp>
        <p:nvSpPr>
          <p:cNvPr id="7" name="TextBox 6"/>
          <p:cNvSpPr txBox="1"/>
          <p:nvPr/>
        </p:nvSpPr>
        <p:spPr>
          <a:xfrm>
            <a:off x="6734175" y="2743200"/>
            <a:ext cx="4890611" cy="228600"/>
          </a:xfrm>
          <a:prstGeom prst="rect">
            <a:avLst/>
          </a:prstGeom>
          <a:noFill/>
        </p:spPr>
        <p:txBody>
          <a:bodyPr wrap="square" lIns="0" tIns="0" rIns="0" bIns="0" anchor="ctr">
            <a:spAutoFit/>
          </a:bodyPr>
          <a:lstStyle/>
          <a:p>
            <a:pPr algn="l"/>
            <a:r>
              <a:rPr sz="1500" b="1" i="0" u="none">
                <a:solidFill>
                  <a:srgbClr val="0284C7"/>
                </a:solidFill>
                <a:latin typeface="Montserrat"/>
              </a:rPr>
              <a:t>Trường Hợp Đặc Biệt &amp; Lưu Ý</a:t>
            </a:r>
          </a:p>
        </p:txBody>
      </p:sp>
      <p:pic>
        <p:nvPicPr>
          <p:cNvPr id="8" name="Picture 7" descr="image.png"/>
          <p:cNvPicPr>
            <a:picLocks noChangeAspect="1"/>
          </p:cNvPicPr>
          <p:nvPr/>
        </p:nvPicPr>
        <p:blipFill>
          <a:blip r:embed="rId6"/>
          <a:stretch>
            <a:fillRect/>
          </a:stretch>
        </p:blipFill>
        <p:spPr>
          <a:xfrm>
            <a:off x="800100" y="2762250"/>
            <a:ext cx="190500" cy="190500"/>
          </a:xfrm>
          <a:prstGeom prst="rect">
            <a:avLst/>
          </a:prstGeom>
        </p:spPr>
      </p:pic>
      <p:pic>
        <p:nvPicPr>
          <p:cNvPr id="9" name="Picture 8" descr="image.png"/>
          <p:cNvPicPr>
            <a:picLocks noChangeAspect="1"/>
          </p:cNvPicPr>
          <p:nvPr/>
        </p:nvPicPr>
        <p:blipFill>
          <a:blip r:embed="rId7"/>
          <a:stretch>
            <a:fillRect/>
          </a:stretch>
        </p:blipFill>
        <p:spPr>
          <a:xfrm>
            <a:off x="6467475" y="2762250"/>
            <a:ext cx="171450" cy="190500"/>
          </a:xfrm>
          <a:prstGeom prst="rect">
            <a:avLst/>
          </a:prstGeom>
        </p:spPr>
      </p:pic>
      <p:sp>
        <p:nvSpPr>
          <p:cNvPr id="10" name="TextBox 9"/>
          <p:cNvSpPr txBox="1"/>
          <p:nvPr/>
        </p:nvSpPr>
        <p:spPr>
          <a:xfrm>
            <a:off x="1085850" y="3086100"/>
            <a:ext cx="4638675" cy="457200"/>
          </a:xfrm>
          <a:prstGeom prst="rect">
            <a:avLst/>
          </a:prstGeom>
          <a:noFill/>
        </p:spPr>
        <p:txBody>
          <a:bodyPr wrap="square" lIns="0" tIns="0" rIns="0" bIns="0" anchor="t">
            <a:spAutoFit/>
          </a:bodyPr>
          <a:lstStyle/>
          <a:p>
            <a:pPr algn="l">
              <a:lnSpc>
                <a:spcPts val="1800"/>
              </a:lnSpc>
            </a:pPr>
            <a:r>
              <a:rPr sz="1200" b="1" i="0" u="none">
                <a:solidFill>
                  <a:srgbClr val="334155"/>
                </a:solidFill>
                <a:latin typeface="Roboto"/>
              </a:rPr>
              <a:t>Xác định lỗ:</a:t>
            </a:r>
            <a:r>
              <a:rPr sz="1200" b="0" i="0" u="none">
                <a:solidFill>
                  <a:srgbClr val="334155"/>
                </a:solidFill>
                <a:latin typeface="Roboto"/>
              </a:rPr>
              <a:t> Là số chênh lệch âm (-) về thu nhập tính thuế (chưa gồm lỗ từ các năm trước).</a:t>
            </a:r>
          </a:p>
        </p:txBody>
      </p:sp>
      <p:sp>
        <p:nvSpPr>
          <p:cNvPr id="11" name="TextBox 10"/>
          <p:cNvSpPr txBox="1"/>
          <p:nvPr/>
        </p:nvSpPr>
        <p:spPr>
          <a:xfrm>
            <a:off x="1085850" y="3676650"/>
            <a:ext cx="4638675" cy="457200"/>
          </a:xfrm>
          <a:prstGeom prst="rect">
            <a:avLst/>
          </a:prstGeom>
          <a:noFill/>
        </p:spPr>
        <p:txBody>
          <a:bodyPr wrap="square" lIns="0" tIns="0" rIns="0" bIns="0" anchor="t">
            <a:spAutoFit/>
          </a:bodyPr>
          <a:lstStyle/>
          <a:p>
            <a:pPr algn="l">
              <a:lnSpc>
                <a:spcPts val="1800"/>
              </a:lnSpc>
            </a:pPr>
            <a:r>
              <a:rPr sz="1200" b="1" i="0" u="none">
                <a:solidFill>
                  <a:srgbClr val="334155"/>
                </a:solidFill>
                <a:latin typeface="Roboto"/>
              </a:rPr>
              <a:t>Chuyển lỗ liên tục:</a:t>
            </a:r>
            <a:r>
              <a:rPr sz="1200" b="0" i="0" u="none">
                <a:solidFill>
                  <a:srgbClr val="334155"/>
                </a:solidFill>
                <a:latin typeface="Roboto"/>
              </a:rPr>
              <a:t> Chuyển toàn bộ và liên tục số lỗ vào thu nhập chịu thuế của các năm tiếp theo.</a:t>
            </a:r>
          </a:p>
        </p:txBody>
      </p:sp>
      <p:sp>
        <p:nvSpPr>
          <p:cNvPr id="12" name="TextBox 11"/>
          <p:cNvSpPr txBox="1"/>
          <p:nvPr/>
        </p:nvSpPr>
        <p:spPr>
          <a:xfrm>
            <a:off x="1085850" y="4267200"/>
            <a:ext cx="4638675" cy="457200"/>
          </a:xfrm>
          <a:prstGeom prst="rect">
            <a:avLst/>
          </a:prstGeom>
          <a:noFill/>
        </p:spPr>
        <p:txBody>
          <a:bodyPr wrap="square" lIns="0" tIns="0" rIns="0" bIns="0" anchor="t">
            <a:spAutoFit/>
          </a:bodyPr>
          <a:lstStyle/>
          <a:p>
            <a:pPr algn="l">
              <a:lnSpc>
                <a:spcPts val="1800"/>
              </a:lnSpc>
            </a:pPr>
            <a:r>
              <a:rPr sz="1200" b="1" i="0" u="none">
                <a:solidFill>
                  <a:srgbClr val="334155"/>
                </a:solidFill>
                <a:latin typeface="Roboto"/>
              </a:rPr>
              <a:t>Thời hạn tối đa:</a:t>
            </a:r>
            <a:r>
              <a:rPr sz="1200" b="0" i="0" u="none">
                <a:solidFill>
                  <a:srgbClr val="334155"/>
                </a:solidFill>
                <a:latin typeface="Roboto"/>
              </a:rPr>
              <a:t> Tối đa 05 năm liên tục, kể từ năm tiếp theo năm phát sinh lỗ.</a:t>
            </a:r>
          </a:p>
        </p:txBody>
      </p:sp>
      <p:sp>
        <p:nvSpPr>
          <p:cNvPr id="13" name="TextBox 12"/>
          <p:cNvSpPr txBox="1"/>
          <p:nvPr/>
        </p:nvSpPr>
        <p:spPr>
          <a:xfrm>
            <a:off x="6753225" y="3086100"/>
            <a:ext cx="4638675" cy="457200"/>
          </a:xfrm>
          <a:prstGeom prst="rect">
            <a:avLst/>
          </a:prstGeom>
          <a:noFill/>
        </p:spPr>
        <p:txBody>
          <a:bodyPr wrap="square" lIns="0" tIns="0" rIns="0" bIns="0" anchor="t">
            <a:spAutoFit/>
          </a:bodyPr>
          <a:lstStyle/>
          <a:p>
            <a:pPr algn="l">
              <a:lnSpc>
                <a:spcPts val="1800"/>
              </a:lnSpc>
            </a:pPr>
            <a:r>
              <a:rPr sz="1200" b="1" i="0" u="none">
                <a:solidFill>
                  <a:srgbClr val="334155"/>
                </a:solidFill>
                <a:latin typeface="Roboto"/>
              </a:rPr>
              <a:t>Giữa các quý:</a:t>
            </a:r>
            <a:r>
              <a:rPr sz="1200" b="0" i="0" u="none">
                <a:solidFill>
                  <a:srgbClr val="334155"/>
                </a:solidFill>
                <a:latin typeface="Roboto"/>
              </a:rPr>
              <a:t> Bù trừ lỗ giữa các quý trong cùng năm; quyết toán năm xác định lại tổng lỗ.</a:t>
            </a:r>
          </a:p>
        </p:txBody>
      </p:sp>
      <p:sp>
        <p:nvSpPr>
          <p:cNvPr id="14" name="TextBox 13"/>
          <p:cNvSpPr txBox="1"/>
          <p:nvPr/>
        </p:nvSpPr>
        <p:spPr>
          <a:xfrm>
            <a:off x="6800850" y="3603464"/>
            <a:ext cx="4638675" cy="442429"/>
          </a:xfrm>
          <a:prstGeom prst="rect">
            <a:avLst/>
          </a:prstGeom>
          <a:noFill/>
        </p:spPr>
        <p:txBody>
          <a:bodyPr wrap="square" lIns="0" tIns="0" rIns="0" bIns="0" anchor="t">
            <a:spAutoFit/>
          </a:bodyPr>
          <a:lstStyle/>
          <a:p>
            <a:pPr algn="l">
              <a:lnSpc>
                <a:spcPts val="1800"/>
              </a:lnSpc>
            </a:pPr>
            <a:r>
              <a:rPr lang="vi-VN" sz="1200" b="0" i="0" u="none" dirty="0">
                <a:latin typeface="Roboto"/>
              </a:rPr>
              <a:t>Thu </a:t>
            </a:r>
            <a:r>
              <a:rPr lang="vi-VN" sz="1200" b="0" i="0" u="none" dirty="0" err="1">
                <a:latin typeface="Roboto"/>
              </a:rPr>
              <a:t>nhập</a:t>
            </a:r>
            <a:r>
              <a:rPr lang="vi-VN" sz="1200" b="0" i="0" u="none" dirty="0">
                <a:latin typeface="Roboto"/>
              </a:rPr>
              <a:t> </a:t>
            </a:r>
            <a:r>
              <a:rPr lang="vi-VN" sz="1200" b="0" i="0" u="none" dirty="0" err="1">
                <a:latin typeface="Roboto"/>
              </a:rPr>
              <a:t>từ</a:t>
            </a:r>
            <a:r>
              <a:rPr lang="vi-VN" sz="1200" b="0" i="0" u="none" dirty="0">
                <a:latin typeface="Roboto"/>
              </a:rPr>
              <a:t> </a:t>
            </a:r>
            <a:r>
              <a:rPr lang="vi-VN" sz="1200" b="0" i="0" u="none" dirty="0" err="1">
                <a:latin typeface="Roboto"/>
              </a:rPr>
              <a:t>chuyển</a:t>
            </a:r>
            <a:r>
              <a:rPr lang="vi-VN" sz="1200" b="0" i="0" u="none" dirty="0">
                <a:latin typeface="Roboto"/>
              </a:rPr>
              <a:t> </a:t>
            </a:r>
            <a:r>
              <a:rPr lang="vi-VN" sz="1200" b="0" i="0" u="none" dirty="0" err="1">
                <a:latin typeface="Roboto"/>
              </a:rPr>
              <a:t>nhượng</a:t>
            </a:r>
            <a:r>
              <a:rPr lang="vi-VN" sz="1200" b="0" i="0" u="none" dirty="0">
                <a:latin typeface="Roboto"/>
              </a:rPr>
              <a:t> </a:t>
            </a:r>
            <a:r>
              <a:rPr lang="vi-VN" sz="1200" b="0" i="0" u="none" dirty="0" err="1">
                <a:latin typeface="Roboto"/>
              </a:rPr>
              <a:t>dự</a:t>
            </a:r>
            <a:r>
              <a:rPr lang="vi-VN" sz="1200" b="0" i="0" u="none" dirty="0">
                <a:latin typeface="Roboto"/>
              </a:rPr>
              <a:t> </a:t>
            </a:r>
            <a:r>
              <a:rPr lang="vi-VN" sz="1200" b="0" i="0" u="none" dirty="0" err="1">
                <a:latin typeface="Roboto"/>
              </a:rPr>
              <a:t>án</a:t>
            </a:r>
            <a:r>
              <a:rPr lang="vi-VN" sz="1200" b="0" i="0" u="none" dirty="0">
                <a:latin typeface="Roboto"/>
              </a:rPr>
              <a:t> thăm </a:t>
            </a:r>
            <a:r>
              <a:rPr lang="vi-VN" sz="1200" b="0" i="0" u="none" dirty="0" err="1">
                <a:latin typeface="Roboto"/>
              </a:rPr>
              <a:t>dò</a:t>
            </a:r>
            <a:r>
              <a:rPr lang="vi-VN" sz="1200" b="0" i="0" u="none" dirty="0">
                <a:latin typeface="Roboto"/>
              </a:rPr>
              <a:t>, khai </a:t>
            </a:r>
            <a:r>
              <a:rPr lang="vi-VN" sz="1200" b="0" i="0" u="none" dirty="0" err="1">
                <a:latin typeface="Roboto"/>
              </a:rPr>
              <a:t>thác</a:t>
            </a:r>
            <a:r>
              <a:rPr lang="vi-VN" sz="1200" b="0" i="0" u="none" dirty="0">
                <a:latin typeface="Roboto"/>
              </a:rPr>
              <a:t> </a:t>
            </a:r>
            <a:r>
              <a:rPr lang="vi-VN" sz="1200" b="0" i="0" u="none" dirty="0" err="1">
                <a:latin typeface="Roboto"/>
              </a:rPr>
              <a:t>khoáng</a:t>
            </a:r>
            <a:r>
              <a:rPr lang="vi-VN" sz="1200" b="0" i="0" u="none" dirty="0">
                <a:latin typeface="Roboto"/>
              </a:rPr>
              <a:t> </a:t>
            </a:r>
            <a:r>
              <a:rPr lang="vi-VN" sz="1200" b="0" i="0" u="none" dirty="0" err="1">
                <a:latin typeface="Roboto"/>
              </a:rPr>
              <a:t>sản</a:t>
            </a:r>
            <a:r>
              <a:rPr lang="vi-VN" sz="1200" b="0" i="0" u="none" dirty="0">
                <a:latin typeface="Roboto"/>
              </a:rPr>
              <a:t> </a:t>
            </a:r>
            <a:r>
              <a:rPr lang="vi-VN" sz="1200" b="0" i="0" u="none" dirty="0" err="1">
                <a:latin typeface="Roboto"/>
              </a:rPr>
              <a:t>phải</a:t>
            </a:r>
            <a:r>
              <a:rPr lang="vi-VN" sz="1200" b="0" i="0" u="none" dirty="0">
                <a:latin typeface="Roboto"/>
              </a:rPr>
              <a:t> </a:t>
            </a:r>
            <a:r>
              <a:rPr lang="vi-VN" sz="1200" b="0" i="0" u="none" dirty="0" err="1">
                <a:latin typeface="Roboto"/>
              </a:rPr>
              <a:t>xác</a:t>
            </a:r>
            <a:r>
              <a:rPr lang="vi-VN" sz="1200" b="0" i="0" u="none" dirty="0">
                <a:latin typeface="Roboto"/>
              </a:rPr>
              <a:t> </a:t>
            </a:r>
            <a:r>
              <a:rPr lang="vi-VN" sz="1200" b="0" i="0" u="none" dirty="0" err="1">
                <a:latin typeface="Roboto"/>
              </a:rPr>
              <a:t>định</a:t>
            </a:r>
            <a:r>
              <a:rPr lang="vi-VN" sz="1200" b="0" i="0" u="none" dirty="0">
                <a:latin typeface="Roboto"/>
              </a:rPr>
              <a:t> riêng, không </a:t>
            </a:r>
            <a:r>
              <a:rPr lang="vi-VN" sz="1200" b="0" i="0" u="none" dirty="0" err="1">
                <a:latin typeface="Roboto"/>
              </a:rPr>
              <a:t>bù</a:t>
            </a:r>
            <a:r>
              <a:rPr lang="vi-VN" sz="1200" b="0" i="0" u="none" dirty="0">
                <a:latin typeface="Roboto"/>
              </a:rPr>
              <a:t> </a:t>
            </a:r>
            <a:r>
              <a:rPr lang="vi-VN" sz="1200" b="0" i="0" u="none" dirty="0" err="1">
                <a:latin typeface="Roboto"/>
              </a:rPr>
              <a:t>trừ</a:t>
            </a:r>
            <a:r>
              <a:rPr lang="vi-VN" sz="1200" b="0" i="0" u="none" dirty="0">
                <a:latin typeface="Roboto"/>
              </a:rPr>
              <a:t> </a:t>
            </a:r>
            <a:r>
              <a:rPr lang="vi-VN" sz="1200" b="0" i="0" u="none" dirty="0" err="1">
                <a:latin typeface="Roboto"/>
              </a:rPr>
              <a:t>lỗ</a:t>
            </a:r>
            <a:r>
              <a:rPr lang="vi-VN" sz="1200" b="0" i="0" u="none" dirty="0">
                <a:latin typeface="Roboto"/>
              </a:rPr>
              <a:t>, </a:t>
            </a:r>
            <a:r>
              <a:rPr lang="vi-VN" sz="1200" b="0" i="0" u="none" dirty="0" err="1">
                <a:latin typeface="Roboto"/>
              </a:rPr>
              <a:t>lãi</a:t>
            </a:r>
            <a:r>
              <a:rPr lang="vi-VN" sz="1200" b="0" i="0" u="none" dirty="0">
                <a:latin typeface="Roboto"/>
              </a:rPr>
              <a:t> </a:t>
            </a:r>
            <a:r>
              <a:rPr lang="vi-VN" sz="1200" b="0" i="0" u="none" dirty="0" err="1">
                <a:latin typeface="Roboto"/>
              </a:rPr>
              <a:t>với</a:t>
            </a:r>
            <a:r>
              <a:rPr lang="vi-VN" sz="1200" b="0" i="0" u="none" dirty="0">
                <a:latin typeface="Roboto"/>
              </a:rPr>
              <a:t> </a:t>
            </a:r>
            <a:r>
              <a:rPr lang="vi-VN" sz="1200" b="0" i="0" u="none" dirty="0" err="1">
                <a:latin typeface="Roboto"/>
              </a:rPr>
              <a:t>hoạt</a:t>
            </a:r>
            <a:r>
              <a:rPr lang="vi-VN" sz="1200" b="0" i="0" u="none" dirty="0">
                <a:latin typeface="Roboto"/>
              </a:rPr>
              <a:t> </a:t>
            </a:r>
            <a:r>
              <a:rPr lang="vi-VN" sz="1200" b="0" i="0" u="none" dirty="0" err="1">
                <a:latin typeface="Roboto"/>
              </a:rPr>
              <a:t>động</a:t>
            </a:r>
            <a:r>
              <a:rPr lang="vi-VN" sz="1200" b="0" i="0" u="none" dirty="0">
                <a:latin typeface="Roboto"/>
              </a:rPr>
              <a:t> SXKD</a:t>
            </a:r>
            <a:endParaRPr sz="1200" b="0" i="0" u="none" dirty="0">
              <a:latin typeface="Roboto"/>
            </a:endParaRPr>
          </a:p>
        </p:txBody>
      </p:sp>
      <p:sp>
        <p:nvSpPr>
          <p:cNvPr id="15" name="TextBox 14"/>
          <p:cNvSpPr txBox="1"/>
          <p:nvPr/>
        </p:nvSpPr>
        <p:spPr>
          <a:xfrm>
            <a:off x="6753225" y="4267200"/>
            <a:ext cx="4638675" cy="457200"/>
          </a:xfrm>
          <a:prstGeom prst="rect">
            <a:avLst/>
          </a:prstGeom>
          <a:noFill/>
        </p:spPr>
        <p:txBody>
          <a:bodyPr wrap="square" lIns="0" tIns="0" rIns="0" bIns="0" anchor="t">
            <a:spAutoFit/>
          </a:bodyPr>
          <a:lstStyle/>
          <a:p>
            <a:pPr algn="l">
              <a:lnSpc>
                <a:spcPts val="1800"/>
              </a:lnSpc>
            </a:pPr>
            <a:r>
              <a:rPr sz="1200" b="0" i="0" u="none" dirty="0" err="1">
                <a:solidFill>
                  <a:srgbClr val="334155"/>
                </a:solidFill>
                <a:latin typeface="Roboto"/>
              </a:rPr>
              <a:t>Không</a:t>
            </a:r>
            <a:r>
              <a:rPr sz="1200" b="0" i="0" u="none" dirty="0">
                <a:solidFill>
                  <a:srgbClr val="334155"/>
                </a:solidFill>
                <a:latin typeface="Roboto"/>
              </a:rPr>
              <a:t> </a:t>
            </a:r>
            <a:r>
              <a:rPr sz="1200" b="0" i="0" u="none" dirty="0" err="1">
                <a:solidFill>
                  <a:srgbClr val="334155"/>
                </a:solidFill>
                <a:latin typeface="Roboto"/>
              </a:rPr>
              <a:t>bù</a:t>
            </a:r>
            <a:r>
              <a:rPr sz="1200" b="0" i="0" u="none" dirty="0">
                <a:solidFill>
                  <a:srgbClr val="334155"/>
                </a:solidFill>
                <a:latin typeface="Roboto"/>
              </a:rPr>
              <a:t> </a:t>
            </a:r>
            <a:r>
              <a:rPr sz="1200" b="0" i="0" u="none" dirty="0" err="1">
                <a:solidFill>
                  <a:srgbClr val="334155"/>
                </a:solidFill>
                <a:latin typeface="Roboto"/>
              </a:rPr>
              <a:t>trừ</a:t>
            </a:r>
            <a:r>
              <a:rPr sz="1200" b="0" i="0" u="none" dirty="0">
                <a:solidFill>
                  <a:srgbClr val="334155"/>
                </a:solidFill>
                <a:latin typeface="Roboto"/>
              </a:rPr>
              <a:t> </a:t>
            </a:r>
            <a:r>
              <a:rPr sz="1200" b="0" i="0" u="none" dirty="0" err="1">
                <a:solidFill>
                  <a:srgbClr val="334155"/>
                </a:solidFill>
                <a:latin typeface="Roboto"/>
              </a:rPr>
              <a:t>lỗ</a:t>
            </a:r>
            <a:r>
              <a:rPr sz="1200" b="0" i="0" u="none" dirty="0">
                <a:solidFill>
                  <a:srgbClr val="334155"/>
                </a:solidFill>
                <a:latin typeface="Roboto"/>
              </a:rPr>
              <a:t> </a:t>
            </a:r>
            <a:r>
              <a:rPr sz="1200" b="0" i="0" u="none" dirty="0" err="1">
                <a:solidFill>
                  <a:srgbClr val="334155"/>
                </a:solidFill>
                <a:latin typeface="Roboto"/>
              </a:rPr>
              <a:t>từ</a:t>
            </a:r>
            <a:r>
              <a:rPr sz="1200" b="0" i="0" u="none" dirty="0">
                <a:solidFill>
                  <a:srgbClr val="334155"/>
                </a:solidFill>
                <a:latin typeface="Roboto"/>
              </a:rPr>
              <a:t> BĐS/</a:t>
            </a:r>
            <a:r>
              <a:rPr sz="1200" b="0" i="0" u="none" dirty="0" err="1">
                <a:solidFill>
                  <a:srgbClr val="334155"/>
                </a:solidFill>
                <a:latin typeface="Roboto"/>
              </a:rPr>
              <a:t>dự</a:t>
            </a:r>
            <a:r>
              <a:rPr sz="1200" b="0" i="0" u="none" dirty="0">
                <a:solidFill>
                  <a:srgbClr val="334155"/>
                </a:solidFill>
                <a:latin typeface="Roboto"/>
              </a:rPr>
              <a:t> </a:t>
            </a:r>
            <a:r>
              <a:rPr sz="1200" b="0" i="0" u="none" dirty="0" err="1">
                <a:solidFill>
                  <a:srgbClr val="334155"/>
                </a:solidFill>
                <a:latin typeface="Roboto"/>
              </a:rPr>
              <a:t>án</a:t>
            </a:r>
            <a:r>
              <a:rPr sz="1200" b="0" i="0" u="none" dirty="0">
                <a:solidFill>
                  <a:srgbClr val="334155"/>
                </a:solidFill>
                <a:latin typeface="Roboto"/>
              </a:rPr>
              <a:t> </a:t>
            </a:r>
            <a:r>
              <a:rPr sz="1200" b="0" i="0" u="none" dirty="0" err="1">
                <a:solidFill>
                  <a:srgbClr val="334155"/>
                </a:solidFill>
                <a:latin typeface="Roboto"/>
              </a:rPr>
              <a:t>với</a:t>
            </a:r>
            <a:r>
              <a:rPr sz="1200" b="0" i="0" u="none" dirty="0">
                <a:solidFill>
                  <a:srgbClr val="334155"/>
                </a:solidFill>
                <a:latin typeface="Roboto"/>
              </a:rPr>
              <a:t> </a:t>
            </a:r>
            <a:r>
              <a:rPr sz="1200" b="0" i="0" u="none" dirty="0" err="1">
                <a:solidFill>
                  <a:srgbClr val="334155"/>
                </a:solidFill>
                <a:latin typeface="Roboto"/>
              </a:rPr>
              <a:t>thu</a:t>
            </a:r>
            <a:r>
              <a:rPr sz="1200" b="0" i="0" u="none" dirty="0">
                <a:solidFill>
                  <a:srgbClr val="334155"/>
                </a:solidFill>
                <a:latin typeface="Roboto"/>
              </a:rPr>
              <a:t> </a:t>
            </a:r>
            <a:r>
              <a:rPr sz="1200" b="0" i="0" u="none" dirty="0" err="1">
                <a:solidFill>
                  <a:srgbClr val="334155"/>
                </a:solidFill>
                <a:latin typeface="Roboto"/>
              </a:rPr>
              <a:t>nhập</a:t>
            </a:r>
            <a:r>
              <a:rPr sz="1200" b="0" i="0" u="none" dirty="0">
                <a:solidFill>
                  <a:srgbClr val="334155"/>
                </a:solidFill>
                <a:latin typeface="Roboto"/>
              </a:rPr>
              <a:t> SXKD </a:t>
            </a:r>
            <a:r>
              <a:rPr sz="1200" b="0" i="0" u="none" dirty="0" err="1">
                <a:solidFill>
                  <a:srgbClr val="334155"/>
                </a:solidFill>
                <a:latin typeface="Roboto"/>
              </a:rPr>
              <a:t>đang</a:t>
            </a:r>
            <a:r>
              <a:rPr sz="1200" b="0" i="0" u="none" dirty="0">
                <a:solidFill>
                  <a:srgbClr val="334155"/>
                </a:solidFill>
                <a:latin typeface="Roboto"/>
              </a:rPr>
              <a:t> </a:t>
            </a:r>
            <a:r>
              <a:rPr sz="1200" b="0" i="0" u="none" dirty="0" err="1">
                <a:solidFill>
                  <a:srgbClr val="334155"/>
                </a:solidFill>
                <a:latin typeface="Roboto"/>
              </a:rPr>
              <a:t>hưởng</a:t>
            </a:r>
            <a:r>
              <a:rPr sz="1200" b="0" i="0" u="none" dirty="0">
                <a:solidFill>
                  <a:srgbClr val="334155"/>
                </a:solidFill>
                <a:latin typeface="Roboto"/>
              </a:rPr>
              <a:t> </a:t>
            </a:r>
            <a:r>
              <a:rPr sz="1200" b="0" i="0" u="none" dirty="0" err="1">
                <a:solidFill>
                  <a:srgbClr val="334155"/>
                </a:solidFill>
                <a:latin typeface="Roboto"/>
              </a:rPr>
              <a:t>ưu</a:t>
            </a:r>
            <a:r>
              <a:rPr sz="1200" b="0" i="0" u="none" dirty="0">
                <a:solidFill>
                  <a:srgbClr val="334155"/>
                </a:solidFill>
                <a:latin typeface="Roboto"/>
              </a:rPr>
              <a:t> </a:t>
            </a:r>
            <a:r>
              <a:rPr sz="1200" b="0" i="0" u="none" dirty="0" err="1">
                <a:solidFill>
                  <a:srgbClr val="334155"/>
                </a:solidFill>
                <a:latin typeface="Roboto"/>
              </a:rPr>
              <a:t>đãi</a:t>
            </a:r>
            <a:r>
              <a:rPr sz="1200" b="0" i="0" u="none" dirty="0">
                <a:solidFill>
                  <a:srgbClr val="334155"/>
                </a:solidFill>
                <a:latin typeface="Roboto"/>
              </a:rPr>
              <a:t> </a:t>
            </a:r>
            <a:r>
              <a:rPr sz="1200" b="0" i="0" u="none" dirty="0" err="1">
                <a:solidFill>
                  <a:srgbClr val="334155"/>
                </a:solidFill>
                <a:latin typeface="Roboto"/>
              </a:rPr>
              <a:t>thuế</a:t>
            </a:r>
            <a:r>
              <a:rPr sz="1200" b="0" i="0" u="none" dirty="0">
                <a:solidFill>
                  <a:srgbClr val="334155"/>
                </a:solidFill>
                <a:latin typeface="Roboto"/>
              </a:rPr>
              <a:t>.</a:t>
            </a:r>
          </a:p>
        </p:txBody>
      </p:sp>
      <p:pic>
        <p:nvPicPr>
          <p:cNvPr id="16" name="Picture 15" descr="image.png"/>
          <p:cNvPicPr>
            <a:picLocks noChangeAspect="1"/>
          </p:cNvPicPr>
          <p:nvPr/>
        </p:nvPicPr>
        <p:blipFill>
          <a:blip r:embed="rId8"/>
          <a:stretch>
            <a:fillRect/>
          </a:stretch>
        </p:blipFill>
        <p:spPr>
          <a:xfrm>
            <a:off x="800100" y="3114675"/>
            <a:ext cx="95250" cy="152400"/>
          </a:xfrm>
          <a:prstGeom prst="rect">
            <a:avLst/>
          </a:prstGeom>
        </p:spPr>
      </p:pic>
      <p:pic>
        <p:nvPicPr>
          <p:cNvPr id="17" name="Picture 16" descr="image.png"/>
          <p:cNvPicPr>
            <a:picLocks noChangeAspect="1"/>
          </p:cNvPicPr>
          <p:nvPr/>
        </p:nvPicPr>
        <p:blipFill>
          <a:blip r:embed="rId8"/>
          <a:stretch>
            <a:fillRect/>
          </a:stretch>
        </p:blipFill>
        <p:spPr>
          <a:xfrm>
            <a:off x="800100" y="3705225"/>
            <a:ext cx="95250" cy="152400"/>
          </a:xfrm>
          <a:prstGeom prst="rect">
            <a:avLst/>
          </a:prstGeom>
        </p:spPr>
      </p:pic>
      <p:pic>
        <p:nvPicPr>
          <p:cNvPr id="18" name="Picture 17" descr="image.png"/>
          <p:cNvPicPr>
            <a:picLocks noChangeAspect="1"/>
          </p:cNvPicPr>
          <p:nvPr/>
        </p:nvPicPr>
        <p:blipFill>
          <a:blip r:embed="rId8"/>
          <a:stretch>
            <a:fillRect/>
          </a:stretch>
        </p:blipFill>
        <p:spPr>
          <a:xfrm>
            <a:off x="800100" y="4295775"/>
            <a:ext cx="95250" cy="152400"/>
          </a:xfrm>
          <a:prstGeom prst="rect">
            <a:avLst/>
          </a:prstGeom>
        </p:spPr>
      </p:pic>
      <p:pic>
        <p:nvPicPr>
          <p:cNvPr id="19" name="Picture 18" descr="image.png"/>
          <p:cNvPicPr>
            <a:picLocks noChangeAspect="1"/>
          </p:cNvPicPr>
          <p:nvPr/>
        </p:nvPicPr>
        <p:blipFill>
          <a:blip r:embed="rId9"/>
          <a:stretch>
            <a:fillRect/>
          </a:stretch>
        </p:blipFill>
        <p:spPr>
          <a:xfrm>
            <a:off x="6467475" y="3114675"/>
            <a:ext cx="152400" cy="152400"/>
          </a:xfrm>
          <a:prstGeom prst="rect">
            <a:avLst/>
          </a:prstGeom>
        </p:spPr>
      </p:pic>
      <p:pic>
        <p:nvPicPr>
          <p:cNvPr id="20" name="Picture 19" descr="image.png"/>
          <p:cNvPicPr>
            <a:picLocks noChangeAspect="1"/>
          </p:cNvPicPr>
          <p:nvPr/>
        </p:nvPicPr>
        <p:blipFill>
          <a:blip r:embed="rId9"/>
          <a:stretch>
            <a:fillRect/>
          </a:stretch>
        </p:blipFill>
        <p:spPr>
          <a:xfrm>
            <a:off x="6467475" y="3705225"/>
            <a:ext cx="152400" cy="152400"/>
          </a:xfrm>
          <a:prstGeom prst="rect">
            <a:avLst/>
          </a:prstGeom>
        </p:spPr>
      </p:pic>
      <p:pic>
        <p:nvPicPr>
          <p:cNvPr id="21" name="Picture 20" descr="image.png"/>
          <p:cNvPicPr>
            <a:picLocks noChangeAspect="1"/>
          </p:cNvPicPr>
          <p:nvPr/>
        </p:nvPicPr>
        <p:blipFill>
          <a:blip r:embed="rId9"/>
          <a:stretch>
            <a:fillRect/>
          </a:stretch>
        </p:blipFill>
        <p:spPr>
          <a:xfrm>
            <a:off x="6467475" y="4295775"/>
            <a:ext cx="152400" cy="152400"/>
          </a:xfrm>
          <a:prstGeom prst="rect">
            <a:avLst/>
          </a:prstGeom>
        </p:spPr>
      </p:pic>
      <p:sp>
        <p:nvSpPr>
          <p:cNvPr id="22" name="TextBox 21"/>
          <p:cNvSpPr txBox="1"/>
          <p:nvPr/>
        </p:nvSpPr>
        <p:spPr>
          <a:xfrm>
            <a:off x="571500" y="476250"/>
            <a:ext cx="11601450" cy="371475"/>
          </a:xfrm>
          <a:prstGeom prst="rect">
            <a:avLst/>
          </a:prstGeom>
          <a:noFill/>
        </p:spPr>
        <p:txBody>
          <a:bodyPr wrap="square" lIns="0" tIns="0" rIns="0" bIns="0" anchor="t">
            <a:spAutoFit/>
          </a:bodyPr>
          <a:lstStyle/>
          <a:p>
            <a:pPr algn="l"/>
            <a:r>
              <a:rPr sz="2400" b="1" i="0" u="none" dirty="0">
                <a:solidFill>
                  <a:srgbClr val="0284C7"/>
                </a:solidFill>
                <a:latin typeface="Montserrat"/>
              </a:rPr>
              <a:t>QUY ĐỊNH XÁC ĐỊNH LỖ &amp; CHUYỂN LỖ</a:t>
            </a:r>
          </a:p>
        </p:txBody>
      </p:sp>
      <p:sp>
        <p:nvSpPr>
          <p:cNvPr id="23" name="Rounded Rectangle 22"/>
          <p:cNvSpPr/>
          <p:nvPr/>
        </p:nvSpPr>
        <p:spPr>
          <a:xfrm>
            <a:off x="6889749" y="728662"/>
            <a:ext cx="571500" cy="38100"/>
          </a:xfrm>
          <a:prstGeom prst="roundRect">
            <a:avLst>
              <a:gd name="adj" fmla="val 50000"/>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4" name="Picture 23" descr="image.png">
            <a:extLst>
              <a:ext uri="{FF2B5EF4-FFF2-40B4-BE49-F238E27FC236}">
                <a16:creationId xmlns:a16="http://schemas.microsoft.com/office/drawing/2014/main" id="{F30BA6ED-8DDE-4759-8649-1FA1C1056B94}"/>
              </a:ext>
            </a:extLst>
          </p:cNvPr>
          <p:cNvPicPr>
            <a:picLocks noChangeAspect="1"/>
          </p:cNvPicPr>
          <p:nvPr/>
        </p:nvPicPr>
        <p:blipFill>
          <a:blip r:embed="rId10"/>
          <a:stretch>
            <a:fillRect/>
          </a:stretch>
        </p:blipFill>
        <p:spPr>
          <a:xfrm>
            <a:off x="7175499" y="4572000"/>
            <a:ext cx="454025" cy="209550"/>
          </a:xfrm>
          <a:prstGeom prst="rect">
            <a:avLst/>
          </a:prstGeom>
        </p:spPr>
      </p:pic>
      <p:pic>
        <p:nvPicPr>
          <p:cNvPr id="26" name="Picture 25" descr="image.png">
            <a:extLst>
              <a:ext uri="{FF2B5EF4-FFF2-40B4-BE49-F238E27FC236}">
                <a16:creationId xmlns:a16="http://schemas.microsoft.com/office/drawing/2014/main" id="{69D8101D-7E4D-4B00-B989-08860255C975}"/>
              </a:ext>
            </a:extLst>
          </p:cNvPr>
          <p:cNvPicPr>
            <a:picLocks noChangeAspect="1"/>
          </p:cNvPicPr>
          <p:nvPr/>
        </p:nvPicPr>
        <p:blipFill>
          <a:blip r:embed="rId10"/>
          <a:stretch>
            <a:fillRect/>
          </a:stretch>
        </p:blipFill>
        <p:spPr>
          <a:xfrm>
            <a:off x="10794920" y="3867932"/>
            <a:ext cx="454025" cy="209550"/>
          </a:xfrm>
          <a:prstGeom prst="rect">
            <a:avLst/>
          </a:prstGeom>
        </p:spPr>
      </p:pic>
      <p:pic>
        <p:nvPicPr>
          <p:cNvPr id="27" name="Picture 2" descr="hình ảnh logo thuế nhà nước - Inkythuatso">
            <a:extLst>
              <a:ext uri="{FF2B5EF4-FFF2-40B4-BE49-F238E27FC236}">
                <a16:creationId xmlns:a16="http://schemas.microsoft.com/office/drawing/2014/main" id="{547D2E6A-80B2-42E8-8839-FFE8FA8C69ED}"/>
              </a:ext>
            </a:extLst>
          </p:cNvPr>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10597794" y="356902"/>
            <a:ext cx="832206" cy="8406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3"/>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4"/>
          <a:stretch>
            <a:fillRect/>
          </a:stretch>
        </p:blipFill>
        <p:spPr>
          <a:xfrm>
            <a:off x="9906000" y="4572000"/>
            <a:ext cx="3048000" cy="3048000"/>
          </a:xfrm>
          <a:prstGeom prst="rect">
            <a:avLst/>
          </a:prstGeom>
        </p:spPr>
      </p:pic>
      <p:pic>
        <p:nvPicPr>
          <p:cNvPr id="4" name="Picture 3" descr="image.png"/>
          <p:cNvPicPr>
            <a:picLocks noChangeAspect="1"/>
          </p:cNvPicPr>
          <p:nvPr/>
        </p:nvPicPr>
        <p:blipFill>
          <a:blip r:embed="rId5"/>
          <a:stretch>
            <a:fillRect/>
          </a:stretch>
        </p:blipFill>
        <p:spPr>
          <a:xfrm>
            <a:off x="557211" y="3635190"/>
            <a:ext cx="11239500" cy="2537010"/>
          </a:xfrm>
          <a:prstGeom prst="rect">
            <a:avLst/>
          </a:prstGeom>
        </p:spPr>
      </p:pic>
      <p:sp>
        <p:nvSpPr>
          <p:cNvPr id="5" name="Rounded Rectangle 4"/>
          <p:cNvSpPr/>
          <p:nvPr/>
        </p:nvSpPr>
        <p:spPr>
          <a:xfrm>
            <a:off x="571500" y="2102643"/>
            <a:ext cx="11049000" cy="1313476"/>
          </a:xfrm>
          <a:prstGeom prst="roundRect">
            <a:avLst>
              <a:gd name="adj" fmla="val 0"/>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graphicFrame>
        <p:nvGraphicFramePr>
          <p:cNvPr id="6" name="Table 5"/>
          <p:cNvGraphicFramePr>
            <a:graphicFrameLocks noGrp="1"/>
          </p:cNvGraphicFramePr>
          <p:nvPr>
            <p:extLst>
              <p:ext uri="{D42A27DB-BD31-4B8C-83A1-F6EECF244321}">
                <p14:modId xmlns:p14="http://schemas.microsoft.com/office/powerpoint/2010/main" val="2350596022"/>
              </p:ext>
            </p:extLst>
          </p:nvPr>
        </p:nvGraphicFramePr>
        <p:xfrm>
          <a:off x="547686" y="1296588"/>
          <a:ext cx="11048999" cy="2076450"/>
        </p:xfrm>
        <a:graphic>
          <a:graphicData uri="http://schemas.openxmlformats.org/drawingml/2006/table">
            <a:tbl>
              <a:tblPr firstRow="1" bandRow="1">
                <a:tableStyleId>{5C22544A-7EE6-4342-B048-85BDC9FD1C3A}</a:tableStyleId>
              </a:tblPr>
              <a:tblGrid>
                <a:gridCol w="3116312">
                  <a:extLst>
                    <a:ext uri="{9D8B030D-6E8A-4147-A177-3AD203B41FA5}">
                      <a16:colId xmlns:a16="http://schemas.microsoft.com/office/drawing/2014/main" val="20000"/>
                    </a:ext>
                  </a:extLst>
                </a:gridCol>
                <a:gridCol w="5052268">
                  <a:extLst>
                    <a:ext uri="{9D8B030D-6E8A-4147-A177-3AD203B41FA5}">
                      <a16:colId xmlns:a16="http://schemas.microsoft.com/office/drawing/2014/main" val="20001"/>
                    </a:ext>
                  </a:extLst>
                </a:gridCol>
                <a:gridCol w="2880419">
                  <a:extLst>
                    <a:ext uri="{9D8B030D-6E8A-4147-A177-3AD203B41FA5}">
                      <a16:colId xmlns:a16="http://schemas.microsoft.com/office/drawing/2014/main" val="20002"/>
                    </a:ext>
                  </a:extLst>
                </a:gridCol>
              </a:tblGrid>
              <a:tr h="415290">
                <a:tc>
                  <a:txBody>
                    <a:bodyPr/>
                    <a:lstStyle/>
                    <a:p>
                      <a:pPr algn="l"/>
                      <a:r>
                        <a:rPr sz="1125" b="0" i="0" u="none" dirty="0" err="1">
                          <a:solidFill>
                            <a:srgbClr val="FFFFFF"/>
                          </a:solidFill>
                          <a:latin typeface="Montserrat SemiBold"/>
                        </a:rPr>
                        <a:t>Nhóm</a:t>
                      </a:r>
                      <a:r>
                        <a:rPr sz="1125" b="0" i="0" u="none" dirty="0">
                          <a:solidFill>
                            <a:srgbClr val="FFFFFF"/>
                          </a:solidFill>
                          <a:latin typeface="Montserrat SemiBold"/>
                        </a:rPr>
                        <a:t> </a:t>
                      </a:r>
                      <a:r>
                        <a:rPr sz="1125" b="0" i="0" u="none" dirty="0" err="1">
                          <a:solidFill>
                            <a:srgbClr val="FFFFFF"/>
                          </a:solidFill>
                          <a:latin typeface="Montserrat SemiBold"/>
                        </a:rPr>
                        <a:t>Doanh</a:t>
                      </a:r>
                      <a:r>
                        <a:rPr sz="1125" b="0" i="0" u="none" dirty="0">
                          <a:solidFill>
                            <a:srgbClr val="FFFFFF"/>
                          </a:solidFill>
                          <a:latin typeface="Montserrat SemiBold"/>
                        </a:rPr>
                        <a:t> </a:t>
                      </a:r>
                      <a:r>
                        <a:rPr sz="1125" b="0" i="0" u="none" dirty="0" err="1">
                          <a:solidFill>
                            <a:srgbClr val="FFFFFF"/>
                          </a:solidFill>
                          <a:latin typeface="Montserrat SemiBold"/>
                        </a:rPr>
                        <a:t>Nghiệp</a:t>
                      </a:r>
                      <a:endParaRPr sz="1125" b="0" i="0" u="none" dirty="0">
                        <a:solidFill>
                          <a:srgbClr val="FFFFFF"/>
                        </a:solidFill>
                        <a:latin typeface="Montserrat SemiBold"/>
                      </a:endParaRPr>
                    </a:p>
                  </a:txBody>
                  <a:tcPr marL="63500" marR="63500" marT="25400" marB="25400" anchor="ctr">
                    <a:lnL>
                      <a:noFill/>
                    </a:lnL>
                    <a:lnR>
                      <a:noFill/>
                    </a:lnR>
                    <a:lnT>
                      <a:noFill/>
                    </a:lnT>
                    <a:lnB>
                      <a:noFill/>
                    </a:lnB>
                    <a:solidFill>
                      <a:srgbClr val="0F172A"/>
                    </a:solidFill>
                  </a:tcPr>
                </a:tc>
                <a:tc>
                  <a:txBody>
                    <a:bodyPr/>
                    <a:lstStyle/>
                    <a:p>
                      <a:pPr algn="l"/>
                      <a:r>
                        <a:rPr sz="1125" b="0" i="0" u="none">
                          <a:solidFill>
                            <a:srgbClr val="FFFFFF"/>
                          </a:solidFill>
                          <a:latin typeface="Montserrat SemiBold"/>
                        </a:rPr>
                        <a:t>Điều Kiện Doanh Thu Năm</a:t>
                      </a:r>
                    </a:p>
                  </a:txBody>
                  <a:tcPr marL="63500" marR="63500" marT="25400" marB="25400" anchor="ctr">
                    <a:lnL>
                      <a:noFill/>
                    </a:lnL>
                    <a:lnR>
                      <a:noFill/>
                    </a:lnR>
                    <a:lnT>
                      <a:noFill/>
                    </a:lnT>
                    <a:lnB>
                      <a:noFill/>
                    </a:lnB>
                    <a:solidFill>
                      <a:srgbClr val="0F172A"/>
                    </a:solidFill>
                  </a:tcPr>
                </a:tc>
                <a:tc>
                  <a:txBody>
                    <a:bodyPr/>
                    <a:lstStyle/>
                    <a:p>
                      <a:pPr algn="l"/>
                      <a:r>
                        <a:rPr sz="1125" b="0" i="0" u="none">
                          <a:solidFill>
                            <a:srgbClr val="FFFFFF"/>
                          </a:solidFill>
                          <a:latin typeface="Montserrat SemiBold"/>
                        </a:rPr>
                        <a:t>Thuế Suất Áp Dụng</a:t>
                      </a:r>
                    </a:p>
                  </a:txBody>
                  <a:tcPr marL="63500" marR="63500" marT="25400" marB="25400" anchor="ctr">
                    <a:lnL>
                      <a:noFill/>
                    </a:lnL>
                    <a:lnR>
                      <a:noFill/>
                    </a:lnR>
                    <a:lnT>
                      <a:noFill/>
                    </a:lnT>
                    <a:lnB>
                      <a:noFill/>
                    </a:lnB>
                    <a:solidFill>
                      <a:srgbClr val="0F172A"/>
                    </a:solidFill>
                  </a:tcPr>
                </a:tc>
                <a:extLst>
                  <a:ext uri="{0D108BD9-81ED-4DB2-BD59-A6C34878D82A}">
                    <a16:rowId xmlns:a16="http://schemas.microsoft.com/office/drawing/2014/main" val="10000"/>
                  </a:ext>
                </a:extLst>
              </a:tr>
              <a:tr h="415290">
                <a:tc>
                  <a:txBody>
                    <a:bodyPr/>
                    <a:lstStyle/>
                    <a:p>
                      <a:pPr algn="l"/>
                      <a:r>
                        <a:rPr sz="1125" b="1" i="0" u="none" dirty="0">
                          <a:solidFill>
                            <a:srgbClr val="334155"/>
                          </a:solidFill>
                          <a:latin typeface="Roboto"/>
                        </a:rPr>
                        <a:t>DN </a:t>
                      </a:r>
                      <a:r>
                        <a:rPr sz="1125" b="1" i="0" u="none" dirty="0" err="1">
                          <a:solidFill>
                            <a:srgbClr val="334155"/>
                          </a:solidFill>
                          <a:latin typeface="Roboto"/>
                        </a:rPr>
                        <a:t>Siêu</a:t>
                      </a:r>
                      <a:r>
                        <a:rPr sz="1125" b="1" i="0" u="none" dirty="0">
                          <a:solidFill>
                            <a:srgbClr val="334155"/>
                          </a:solidFill>
                          <a:latin typeface="Roboto"/>
                        </a:rPr>
                        <a:t> </a:t>
                      </a:r>
                      <a:r>
                        <a:rPr sz="1125" b="1" i="0" u="none" dirty="0" err="1">
                          <a:solidFill>
                            <a:srgbClr val="334155"/>
                          </a:solidFill>
                          <a:latin typeface="Roboto"/>
                        </a:rPr>
                        <a:t>nhỏ</a:t>
                      </a:r>
                      <a:endParaRPr sz="1125" b="1" i="0" u="none" dirty="0">
                        <a:solidFill>
                          <a:srgbClr val="334155"/>
                        </a:solidFill>
                        <a:latin typeface="Roboto"/>
                      </a:endParaRPr>
                    </a:p>
                  </a:txBody>
                  <a:tcPr marL="63500" marR="63500" marT="25400" marB="25400" anchor="ctr">
                    <a:lnL>
                      <a:noFill/>
                    </a:lnL>
                    <a:lnR>
                      <a:noFill/>
                    </a:lnR>
                    <a:lnT>
                      <a:noFill/>
                    </a:lnT>
                    <a:lnB>
                      <a:noFill/>
                    </a:lnB>
                    <a:noFill/>
                  </a:tcPr>
                </a:tc>
                <a:tc>
                  <a:txBody>
                    <a:bodyPr/>
                    <a:lstStyle/>
                    <a:p>
                      <a:pPr algn="l"/>
                      <a:r>
                        <a:rPr sz="1125" b="0" i="0" u="none">
                          <a:solidFill>
                            <a:srgbClr val="334155"/>
                          </a:solidFill>
                          <a:latin typeface="Roboto"/>
                        </a:rPr>
                        <a:t>Tổng doanh thu năm ≤ 03 tỷ đồng</a:t>
                      </a:r>
                    </a:p>
                  </a:txBody>
                  <a:tcPr marL="63500" marR="63500" marT="25400" marB="25400" anchor="ctr">
                    <a:lnL>
                      <a:noFill/>
                    </a:lnL>
                    <a:lnR>
                      <a:noFill/>
                    </a:lnR>
                    <a:lnT>
                      <a:noFill/>
                    </a:lnT>
                    <a:lnB>
                      <a:noFill/>
                    </a:lnB>
                    <a:noFill/>
                  </a:tcPr>
                </a:tc>
                <a:tc>
                  <a:txBody>
                    <a:bodyPr/>
                    <a:lstStyle/>
                    <a:p>
                      <a:pPr algn="l"/>
                      <a:r>
                        <a:rPr sz="1125" b="1" i="0" u="none">
                          <a:solidFill>
                            <a:srgbClr val="0284C7"/>
                          </a:solidFill>
                          <a:latin typeface="Roboto"/>
                        </a:rPr>
                        <a:t>15% (Ưu đãi mới)</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1"/>
                  </a:ext>
                </a:extLst>
              </a:tr>
              <a:tr h="415290">
                <a:tc>
                  <a:txBody>
                    <a:bodyPr/>
                    <a:lstStyle/>
                    <a:p>
                      <a:pPr algn="l"/>
                      <a:r>
                        <a:rPr sz="1125" b="1" i="0" u="none" dirty="0">
                          <a:solidFill>
                            <a:srgbClr val="334155"/>
                          </a:solidFill>
                          <a:latin typeface="Roboto"/>
                        </a:rPr>
                        <a:t>DN </a:t>
                      </a:r>
                      <a:r>
                        <a:rPr sz="1125" b="1" i="0" u="none" dirty="0" err="1">
                          <a:solidFill>
                            <a:srgbClr val="334155"/>
                          </a:solidFill>
                          <a:latin typeface="Roboto"/>
                        </a:rPr>
                        <a:t>Nhỏ</a:t>
                      </a:r>
                      <a:r>
                        <a:rPr sz="1125" b="1" i="0" u="none" dirty="0">
                          <a:solidFill>
                            <a:srgbClr val="334155"/>
                          </a:solidFill>
                          <a:latin typeface="Roboto"/>
                        </a:rPr>
                        <a:t> &amp; </a:t>
                      </a:r>
                      <a:r>
                        <a:rPr sz="1125" b="1" i="0" u="none" dirty="0" err="1">
                          <a:solidFill>
                            <a:srgbClr val="334155"/>
                          </a:solidFill>
                          <a:latin typeface="Roboto"/>
                        </a:rPr>
                        <a:t>Vừa</a:t>
                      </a:r>
                      <a:endParaRPr sz="1125" b="1" i="0" u="none" dirty="0">
                        <a:solidFill>
                          <a:srgbClr val="334155"/>
                        </a:solidFill>
                        <a:latin typeface="Roboto"/>
                      </a:endParaRPr>
                    </a:p>
                  </a:txBody>
                  <a:tcPr marL="63500" marR="63500" marT="25400" marB="25400" anchor="ctr">
                    <a:lnL>
                      <a:noFill/>
                    </a:lnL>
                    <a:lnR>
                      <a:noFill/>
                    </a:lnR>
                    <a:lnT>
                      <a:noFill/>
                    </a:lnT>
                    <a:lnB>
                      <a:noFill/>
                    </a:lnB>
                    <a:solidFill>
                      <a:srgbClr val="F8FAFC"/>
                    </a:solidFill>
                  </a:tcPr>
                </a:tc>
                <a:tc>
                  <a:txBody>
                    <a:bodyPr/>
                    <a:lstStyle/>
                    <a:p>
                      <a:pPr algn="l"/>
                      <a:r>
                        <a:rPr sz="1125" b="0" i="0" u="none">
                          <a:solidFill>
                            <a:srgbClr val="334155"/>
                          </a:solidFill>
                          <a:latin typeface="Roboto"/>
                        </a:rPr>
                        <a:t>Tổng doanh thu từ &gt; 03 tỷ đến ≤ 50 tỷ đồng</a:t>
                      </a:r>
                    </a:p>
                  </a:txBody>
                  <a:tcPr marL="63500" marR="63500" marT="25400" marB="25400" anchor="ctr">
                    <a:lnL>
                      <a:noFill/>
                    </a:lnL>
                    <a:lnR>
                      <a:noFill/>
                    </a:lnR>
                    <a:lnT>
                      <a:noFill/>
                    </a:lnT>
                    <a:lnB>
                      <a:noFill/>
                    </a:lnB>
                    <a:solidFill>
                      <a:srgbClr val="F8FAFC"/>
                    </a:solidFill>
                  </a:tcPr>
                </a:tc>
                <a:tc>
                  <a:txBody>
                    <a:bodyPr/>
                    <a:lstStyle/>
                    <a:p>
                      <a:pPr algn="l"/>
                      <a:r>
                        <a:rPr sz="1125" b="1" i="0" u="none">
                          <a:solidFill>
                            <a:srgbClr val="0284C7"/>
                          </a:solidFill>
                          <a:latin typeface="Roboto"/>
                        </a:rPr>
                        <a:t>17% (Ưu đãi mới)</a:t>
                      </a:r>
                    </a:p>
                  </a:txBody>
                  <a:tcPr marL="63500" marR="63500" marT="25400" marB="25400" anchor="ctr">
                    <a:lnL>
                      <a:noFill/>
                    </a:lnL>
                    <a:lnR>
                      <a:noFill/>
                    </a:lnR>
                    <a:lnT>
                      <a:noFill/>
                    </a:lnT>
                    <a:lnB>
                      <a:noFill/>
                    </a:lnB>
                    <a:solidFill>
                      <a:srgbClr val="F8FAFC"/>
                    </a:solidFill>
                  </a:tcPr>
                </a:tc>
                <a:extLst>
                  <a:ext uri="{0D108BD9-81ED-4DB2-BD59-A6C34878D82A}">
                    <a16:rowId xmlns:a16="http://schemas.microsoft.com/office/drawing/2014/main" val="10002"/>
                  </a:ext>
                </a:extLst>
              </a:tr>
              <a:tr h="415290">
                <a:tc>
                  <a:txBody>
                    <a:bodyPr/>
                    <a:lstStyle/>
                    <a:p>
                      <a:pPr algn="l"/>
                      <a:r>
                        <a:rPr sz="1125" b="1" i="0" u="none" dirty="0">
                          <a:solidFill>
                            <a:srgbClr val="334155"/>
                          </a:solidFill>
                          <a:latin typeface="Roboto"/>
                        </a:rPr>
                        <a:t>DN </a:t>
                      </a:r>
                      <a:r>
                        <a:rPr sz="1125" b="1" i="0" u="none" dirty="0" err="1">
                          <a:solidFill>
                            <a:srgbClr val="334155"/>
                          </a:solidFill>
                          <a:latin typeface="Roboto"/>
                        </a:rPr>
                        <a:t>Phổ</a:t>
                      </a:r>
                      <a:r>
                        <a:rPr sz="1125" b="1" i="0" u="none" dirty="0">
                          <a:solidFill>
                            <a:srgbClr val="334155"/>
                          </a:solidFill>
                          <a:latin typeface="Roboto"/>
                        </a:rPr>
                        <a:t> </a:t>
                      </a:r>
                      <a:r>
                        <a:rPr sz="1125" b="1" i="0" u="none" dirty="0" err="1">
                          <a:solidFill>
                            <a:srgbClr val="334155"/>
                          </a:solidFill>
                          <a:latin typeface="Roboto"/>
                        </a:rPr>
                        <a:t>thông</a:t>
                      </a:r>
                      <a:endParaRPr sz="1125" b="1" i="0" u="none" dirty="0">
                        <a:solidFill>
                          <a:srgbClr val="334155"/>
                        </a:solidFill>
                        <a:latin typeface="Roboto"/>
                      </a:endParaRPr>
                    </a:p>
                  </a:txBody>
                  <a:tcPr marL="63500" marR="63500" marT="25400" marB="25400" anchor="ctr">
                    <a:lnL>
                      <a:noFill/>
                    </a:lnL>
                    <a:lnR>
                      <a:noFill/>
                    </a:lnR>
                    <a:lnT>
                      <a:noFill/>
                    </a:lnT>
                    <a:lnB>
                      <a:noFill/>
                    </a:lnB>
                    <a:noFill/>
                  </a:tcPr>
                </a:tc>
                <a:tc>
                  <a:txBody>
                    <a:bodyPr/>
                    <a:lstStyle/>
                    <a:p>
                      <a:pPr algn="l"/>
                      <a:r>
                        <a:rPr sz="1125" b="0" i="0" u="none">
                          <a:solidFill>
                            <a:srgbClr val="334155"/>
                          </a:solidFill>
                          <a:latin typeface="Roboto"/>
                        </a:rPr>
                        <a:t>Tổng doanh thu năm &gt; 50 tỷ đồng</a:t>
                      </a:r>
                    </a:p>
                  </a:txBody>
                  <a:tcPr marL="63500" marR="63500" marT="25400" marB="25400" anchor="ctr">
                    <a:lnL>
                      <a:noFill/>
                    </a:lnL>
                    <a:lnR>
                      <a:noFill/>
                    </a:lnR>
                    <a:lnT>
                      <a:noFill/>
                    </a:lnT>
                    <a:lnB>
                      <a:noFill/>
                    </a:lnB>
                    <a:noFill/>
                  </a:tcPr>
                </a:tc>
                <a:tc>
                  <a:txBody>
                    <a:bodyPr/>
                    <a:lstStyle/>
                    <a:p>
                      <a:pPr algn="l"/>
                      <a:r>
                        <a:rPr sz="1125" b="1" i="0" u="none">
                          <a:solidFill>
                            <a:srgbClr val="334155"/>
                          </a:solidFill>
                          <a:latin typeface="Roboto"/>
                        </a:rPr>
                        <a:t>20% (Mức chuẩn)</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3"/>
                  </a:ext>
                </a:extLst>
              </a:tr>
              <a:tr h="415290">
                <a:tc>
                  <a:txBody>
                    <a:bodyPr/>
                    <a:lstStyle/>
                    <a:p>
                      <a:pPr algn="l"/>
                      <a:r>
                        <a:rPr sz="1125" b="1" i="0" u="none">
                          <a:solidFill>
                            <a:srgbClr val="334155"/>
                          </a:solidFill>
                          <a:latin typeface="Roboto"/>
                        </a:rPr>
                        <a:t>Dầu khí &amp; TNSN</a:t>
                      </a:r>
                    </a:p>
                  </a:txBody>
                  <a:tcPr marL="63500" marR="63500" marT="25400" marB="25400" anchor="ctr">
                    <a:lnL>
                      <a:noFill/>
                    </a:lnL>
                    <a:lnR>
                      <a:noFill/>
                    </a:lnR>
                    <a:lnT>
                      <a:noFill/>
                    </a:lnT>
                    <a:lnB>
                      <a:noFill/>
                    </a:lnB>
                    <a:solidFill>
                      <a:srgbClr val="F8FAFC"/>
                    </a:solidFill>
                  </a:tcPr>
                </a:tc>
                <a:tc>
                  <a:txBody>
                    <a:bodyPr/>
                    <a:lstStyle/>
                    <a:p>
                      <a:pPr algn="l"/>
                      <a:r>
                        <a:rPr sz="1125" b="0" i="0" u="none">
                          <a:solidFill>
                            <a:srgbClr val="334155"/>
                          </a:solidFill>
                          <a:latin typeface="Roboto"/>
                        </a:rPr>
                        <a:t>Theo từng hợp đồng / dự án cụ thể</a:t>
                      </a:r>
                    </a:p>
                  </a:txBody>
                  <a:tcPr marL="63500" marR="63500" marT="25400" marB="25400" anchor="ctr">
                    <a:lnL>
                      <a:noFill/>
                    </a:lnL>
                    <a:lnR>
                      <a:noFill/>
                    </a:lnR>
                    <a:lnT>
                      <a:noFill/>
                    </a:lnT>
                    <a:lnB>
                      <a:noFill/>
                    </a:lnB>
                    <a:solidFill>
                      <a:srgbClr val="F8FAFC"/>
                    </a:solidFill>
                  </a:tcPr>
                </a:tc>
                <a:tc>
                  <a:txBody>
                    <a:bodyPr/>
                    <a:lstStyle/>
                    <a:p>
                      <a:pPr algn="l"/>
                      <a:r>
                        <a:rPr sz="1125" b="0" i="0" u="none" dirty="0">
                          <a:solidFill>
                            <a:srgbClr val="334155"/>
                          </a:solidFill>
                          <a:latin typeface="Roboto"/>
                        </a:rPr>
                        <a:t>25% - 50%</a:t>
                      </a:r>
                    </a:p>
                  </a:txBody>
                  <a:tcPr marL="63500" marR="63500" marT="25400" marB="25400" anchor="ctr">
                    <a:lnL>
                      <a:noFill/>
                    </a:lnL>
                    <a:lnR>
                      <a:noFill/>
                    </a:lnR>
                    <a:lnT>
                      <a:noFill/>
                    </a:lnT>
                    <a:lnB>
                      <a:noFill/>
                    </a:lnB>
                    <a:solidFill>
                      <a:srgbClr val="F8FAFC"/>
                    </a:solidFill>
                  </a:tcPr>
                </a:tc>
                <a:extLst>
                  <a:ext uri="{0D108BD9-81ED-4DB2-BD59-A6C34878D82A}">
                    <a16:rowId xmlns:a16="http://schemas.microsoft.com/office/drawing/2014/main" val="10004"/>
                  </a:ext>
                </a:extLst>
              </a:tr>
            </a:tbl>
          </a:graphicData>
        </a:graphic>
      </p:graphicFrame>
      <p:sp>
        <p:nvSpPr>
          <p:cNvPr id="7" name="TextBox 6"/>
          <p:cNvSpPr txBox="1"/>
          <p:nvPr/>
        </p:nvSpPr>
        <p:spPr>
          <a:xfrm>
            <a:off x="1012029" y="3806975"/>
            <a:ext cx="10668000" cy="211596"/>
          </a:xfrm>
          <a:prstGeom prst="rect">
            <a:avLst/>
          </a:prstGeom>
          <a:noFill/>
        </p:spPr>
        <p:txBody>
          <a:bodyPr wrap="square" lIns="104775" tIns="0" rIns="0" bIns="0" anchor="t">
            <a:spAutoFit/>
          </a:bodyPr>
          <a:lstStyle/>
          <a:p>
            <a:pPr algn="l">
              <a:lnSpc>
                <a:spcPts val="1575"/>
              </a:lnSpc>
            </a:pPr>
            <a:r>
              <a:rPr b="1" i="0" u="none" dirty="0" err="1">
                <a:solidFill>
                  <a:srgbClr val="0F172A"/>
                </a:solidFill>
                <a:latin typeface="Roboto"/>
              </a:rPr>
              <a:t>Các</a:t>
            </a:r>
            <a:r>
              <a:rPr b="1" i="0" u="none" dirty="0">
                <a:solidFill>
                  <a:srgbClr val="0F172A"/>
                </a:solidFill>
                <a:latin typeface="Roboto"/>
              </a:rPr>
              <a:t> </a:t>
            </a:r>
            <a:r>
              <a:rPr b="1" i="0" u="none" dirty="0" err="1">
                <a:solidFill>
                  <a:srgbClr val="0F172A"/>
                </a:solidFill>
                <a:latin typeface="Roboto"/>
              </a:rPr>
              <a:t>Mức</a:t>
            </a:r>
            <a:r>
              <a:rPr b="1" i="0" u="none" dirty="0">
                <a:solidFill>
                  <a:srgbClr val="0F172A"/>
                </a:solidFill>
                <a:latin typeface="Roboto"/>
              </a:rPr>
              <a:t> </a:t>
            </a:r>
            <a:r>
              <a:rPr b="1" i="0" u="none" dirty="0" err="1">
                <a:solidFill>
                  <a:srgbClr val="0F172A"/>
                </a:solidFill>
                <a:latin typeface="Roboto"/>
              </a:rPr>
              <a:t>Ưu</a:t>
            </a:r>
            <a:r>
              <a:rPr b="1" i="0" u="none" dirty="0">
                <a:solidFill>
                  <a:srgbClr val="0F172A"/>
                </a:solidFill>
                <a:latin typeface="Roboto"/>
              </a:rPr>
              <a:t> </a:t>
            </a:r>
            <a:r>
              <a:rPr b="1" i="0" u="none" dirty="0" err="1">
                <a:solidFill>
                  <a:srgbClr val="0F172A"/>
                </a:solidFill>
                <a:latin typeface="Roboto"/>
              </a:rPr>
              <a:t>Đãi</a:t>
            </a:r>
            <a:r>
              <a:rPr b="1" i="0" u="none" dirty="0">
                <a:solidFill>
                  <a:srgbClr val="0F172A"/>
                </a:solidFill>
                <a:latin typeface="Roboto"/>
              </a:rPr>
              <a:t> </a:t>
            </a:r>
            <a:r>
              <a:rPr b="1" i="0" u="none" dirty="0" err="1">
                <a:solidFill>
                  <a:srgbClr val="0F172A"/>
                </a:solidFill>
                <a:latin typeface="Roboto"/>
              </a:rPr>
              <a:t>Miễn</a:t>
            </a:r>
            <a:r>
              <a:rPr b="1" i="0" u="none" dirty="0">
                <a:solidFill>
                  <a:srgbClr val="0F172A"/>
                </a:solidFill>
                <a:latin typeface="Roboto"/>
              </a:rPr>
              <a:t>, </a:t>
            </a:r>
            <a:r>
              <a:rPr b="1" i="0" u="none" dirty="0" err="1">
                <a:solidFill>
                  <a:srgbClr val="0F172A"/>
                </a:solidFill>
                <a:latin typeface="Roboto"/>
              </a:rPr>
              <a:t>Giảm</a:t>
            </a:r>
            <a:r>
              <a:rPr b="1" i="0" u="none" dirty="0">
                <a:solidFill>
                  <a:srgbClr val="0F172A"/>
                </a:solidFill>
                <a:latin typeface="Roboto"/>
              </a:rPr>
              <a:t> </a:t>
            </a:r>
            <a:r>
              <a:rPr b="1" i="0" u="none" dirty="0" err="1">
                <a:solidFill>
                  <a:srgbClr val="0F172A"/>
                </a:solidFill>
                <a:latin typeface="Roboto"/>
              </a:rPr>
              <a:t>Thuế</a:t>
            </a:r>
            <a:r>
              <a:rPr b="1" i="0" u="none" dirty="0">
                <a:solidFill>
                  <a:srgbClr val="0F172A"/>
                </a:solidFill>
                <a:latin typeface="Roboto"/>
              </a:rPr>
              <a:t>:</a:t>
            </a:r>
          </a:p>
        </p:txBody>
      </p:sp>
      <p:sp>
        <p:nvSpPr>
          <p:cNvPr id="8" name="TextBox 7"/>
          <p:cNvSpPr txBox="1"/>
          <p:nvPr/>
        </p:nvSpPr>
        <p:spPr>
          <a:xfrm>
            <a:off x="842960" y="4272389"/>
            <a:ext cx="11153775" cy="201978"/>
          </a:xfrm>
          <a:prstGeom prst="rect">
            <a:avLst/>
          </a:prstGeom>
          <a:noFill/>
        </p:spPr>
        <p:txBody>
          <a:bodyPr wrap="square" lIns="0" tIns="0" rIns="0" bIns="0" anchor="t">
            <a:spAutoFit/>
          </a:bodyPr>
          <a:lstStyle/>
          <a:p>
            <a:pPr algn="l">
              <a:lnSpc>
                <a:spcPts val="1462"/>
              </a:lnSpc>
            </a:pPr>
            <a:r>
              <a:rPr b="0" i="0" u="none" dirty="0">
                <a:solidFill>
                  <a:srgbClr val="334155"/>
                </a:solidFill>
                <a:latin typeface="Roboto"/>
              </a:rPr>
              <a:t>• </a:t>
            </a:r>
            <a:r>
              <a:rPr b="1" i="0" u="none" dirty="0" err="1">
                <a:solidFill>
                  <a:srgbClr val="334155"/>
                </a:solidFill>
                <a:latin typeface="Roboto"/>
              </a:rPr>
              <a:t>Miễn</a:t>
            </a:r>
            <a:r>
              <a:rPr b="1" i="0" u="none" dirty="0">
                <a:solidFill>
                  <a:srgbClr val="334155"/>
                </a:solidFill>
                <a:latin typeface="Roboto"/>
              </a:rPr>
              <a:t> 4 </a:t>
            </a:r>
            <a:r>
              <a:rPr b="1" i="0" u="none" dirty="0" err="1">
                <a:solidFill>
                  <a:srgbClr val="334155"/>
                </a:solidFill>
                <a:latin typeface="Roboto"/>
              </a:rPr>
              <a:t>năm</a:t>
            </a:r>
            <a:r>
              <a:rPr b="1" i="0" u="none" dirty="0">
                <a:solidFill>
                  <a:srgbClr val="334155"/>
                </a:solidFill>
                <a:latin typeface="Roboto"/>
              </a:rPr>
              <a:t>, </a:t>
            </a:r>
            <a:r>
              <a:rPr b="1" i="0" u="none" dirty="0" err="1">
                <a:solidFill>
                  <a:srgbClr val="334155"/>
                </a:solidFill>
                <a:latin typeface="Roboto"/>
              </a:rPr>
              <a:t>Giảm</a:t>
            </a:r>
            <a:r>
              <a:rPr b="1" i="0" u="none" dirty="0">
                <a:solidFill>
                  <a:srgbClr val="334155"/>
                </a:solidFill>
                <a:latin typeface="Roboto"/>
              </a:rPr>
              <a:t> 50% (9 </a:t>
            </a:r>
            <a:r>
              <a:rPr b="1" i="0" u="none" dirty="0" err="1">
                <a:solidFill>
                  <a:srgbClr val="334155"/>
                </a:solidFill>
                <a:latin typeface="Roboto"/>
              </a:rPr>
              <a:t>năm</a:t>
            </a:r>
            <a:r>
              <a:rPr b="1" i="0" u="none" dirty="0">
                <a:solidFill>
                  <a:srgbClr val="334155"/>
                </a:solidFill>
                <a:latin typeface="Roboto"/>
              </a:rPr>
              <a:t>):</a:t>
            </a:r>
            <a:r>
              <a:rPr b="0" i="0" u="none" dirty="0">
                <a:solidFill>
                  <a:srgbClr val="334155"/>
                </a:solidFill>
                <a:latin typeface="Roboto"/>
              </a:rPr>
              <a:t> </a:t>
            </a:r>
            <a:r>
              <a:rPr b="0" i="0" u="none" dirty="0" err="1">
                <a:solidFill>
                  <a:srgbClr val="334155"/>
                </a:solidFill>
                <a:latin typeface="Roboto"/>
              </a:rPr>
              <a:t>Dự</a:t>
            </a:r>
            <a:r>
              <a:rPr b="0" i="0" u="none" dirty="0">
                <a:solidFill>
                  <a:srgbClr val="334155"/>
                </a:solidFill>
                <a:latin typeface="Roboto"/>
              </a:rPr>
              <a:t> </a:t>
            </a:r>
            <a:r>
              <a:rPr b="0" i="0" u="none" dirty="0" err="1">
                <a:solidFill>
                  <a:srgbClr val="334155"/>
                </a:solidFill>
                <a:latin typeface="Roboto"/>
              </a:rPr>
              <a:t>án</a:t>
            </a:r>
            <a:r>
              <a:rPr b="0" i="0" u="none" dirty="0">
                <a:solidFill>
                  <a:srgbClr val="334155"/>
                </a:solidFill>
                <a:latin typeface="Roboto"/>
              </a:rPr>
              <a:t> </a:t>
            </a:r>
            <a:r>
              <a:rPr b="0" i="0" u="none" dirty="0" err="1">
                <a:solidFill>
                  <a:srgbClr val="334155"/>
                </a:solidFill>
                <a:latin typeface="Roboto"/>
              </a:rPr>
              <a:t>đầu</a:t>
            </a:r>
            <a:r>
              <a:rPr b="0" i="0" u="none" dirty="0">
                <a:solidFill>
                  <a:srgbClr val="334155"/>
                </a:solidFill>
                <a:latin typeface="Roboto"/>
              </a:rPr>
              <a:t> </a:t>
            </a:r>
            <a:r>
              <a:rPr b="0" i="0" u="none" dirty="0" err="1">
                <a:solidFill>
                  <a:srgbClr val="334155"/>
                </a:solidFill>
                <a:latin typeface="Roboto"/>
              </a:rPr>
              <a:t>tư</a:t>
            </a:r>
            <a:r>
              <a:rPr b="0" i="0" u="none" dirty="0">
                <a:solidFill>
                  <a:srgbClr val="334155"/>
                </a:solidFill>
                <a:latin typeface="Roboto"/>
              </a:rPr>
              <a:t> </a:t>
            </a:r>
            <a:r>
              <a:rPr b="0" i="0" u="none" dirty="0" err="1">
                <a:solidFill>
                  <a:srgbClr val="334155"/>
                </a:solidFill>
                <a:latin typeface="Roboto"/>
              </a:rPr>
              <a:t>mới</a:t>
            </a:r>
            <a:r>
              <a:rPr b="0" i="0" u="none" dirty="0">
                <a:solidFill>
                  <a:srgbClr val="334155"/>
                </a:solidFill>
                <a:latin typeface="Roboto"/>
              </a:rPr>
              <a:t> </a:t>
            </a:r>
            <a:r>
              <a:rPr b="0" i="0" u="none" dirty="0" err="1">
                <a:solidFill>
                  <a:srgbClr val="334155"/>
                </a:solidFill>
                <a:latin typeface="Roboto"/>
              </a:rPr>
              <a:t>thuộc</a:t>
            </a:r>
            <a:r>
              <a:rPr b="0" i="0" u="none" dirty="0">
                <a:solidFill>
                  <a:srgbClr val="334155"/>
                </a:solidFill>
                <a:latin typeface="Roboto"/>
              </a:rPr>
              <a:t> </a:t>
            </a:r>
            <a:r>
              <a:rPr b="0" i="0" u="none" dirty="0" err="1">
                <a:solidFill>
                  <a:srgbClr val="334155"/>
                </a:solidFill>
                <a:latin typeface="Roboto"/>
              </a:rPr>
              <a:t>lĩnh</a:t>
            </a:r>
            <a:r>
              <a:rPr b="0" i="0" u="none" dirty="0">
                <a:solidFill>
                  <a:srgbClr val="334155"/>
                </a:solidFill>
                <a:latin typeface="Roboto"/>
              </a:rPr>
              <a:t> </a:t>
            </a:r>
            <a:r>
              <a:rPr b="0" i="0" u="none" dirty="0" err="1">
                <a:solidFill>
                  <a:srgbClr val="334155"/>
                </a:solidFill>
                <a:latin typeface="Roboto"/>
              </a:rPr>
              <a:t>vực</a:t>
            </a:r>
            <a:r>
              <a:rPr b="0" i="0" u="none" dirty="0">
                <a:solidFill>
                  <a:srgbClr val="334155"/>
                </a:solidFill>
                <a:latin typeface="Roboto"/>
              </a:rPr>
              <a:t> </a:t>
            </a:r>
            <a:r>
              <a:rPr b="0" i="0" u="none" dirty="0" err="1">
                <a:solidFill>
                  <a:srgbClr val="334155"/>
                </a:solidFill>
                <a:latin typeface="Roboto"/>
              </a:rPr>
              <a:t>ưu</a:t>
            </a:r>
            <a:r>
              <a:rPr b="0" i="0" u="none" dirty="0">
                <a:solidFill>
                  <a:srgbClr val="334155"/>
                </a:solidFill>
                <a:latin typeface="Roboto"/>
              </a:rPr>
              <a:t> </a:t>
            </a:r>
            <a:r>
              <a:rPr b="0" i="0" u="none" dirty="0" err="1">
                <a:solidFill>
                  <a:srgbClr val="334155"/>
                </a:solidFill>
                <a:latin typeface="Roboto"/>
              </a:rPr>
              <a:t>đãi</a:t>
            </a:r>
            <a:r>
              <a:rPr b="0" i="0" u="none" dirty="0">
                <a:solidFill>
                  <a:srgbClr val="334155"/>
                </a:solidFill>
                <a:latin typeface="Roboto"/>
              </a:rPr>
              <a:t> </a:t>
            </a:r>
            <a:r>
              <a:rPr b="0" i="0" u="none" dirty="0" err="1">
                <a:solidFill>
                  <a:srgbClr val="334155"/>
                </a:solidFill>
                <a:latin typeface="Roboto"/>
              </a:rPr>
              <a:t>đặc</a:t>
            </a:r>
            <a:r>
              <a:rPr b="0" i="0" u="none" dirty="0">
                <a:solidFill>
                  <a:srgbClr val="334155"/>
                </a:solidFill>
                <a:latin typeface="Roboto"/>
              </a:rPr>
              <a:t> </a:t>
            </a:r>
            <a:r>
              <a:rPr b="0" i="0" u="none" dirty="0" err="1">
                <a:solidFill>
                  <a:srgbClr val="334155"/>
                </a:solidFill>
                <a:latin typeface="Roboto"/>
              </a:rPr>
              <a:t>biệt</a:t>
            </a:r>
            <a:r>
              <a:rPr b="0" i="0" u="none" dirty="0">
                <a:solidFill>
                  <a:srgbClr val="334155"/>
                </a:solidFill>
                <a:latin typeface="Roboto"/>
              </a:rPr>
              <a:t> (</a:t>
            </a:r>
            <a:r>
              <a:rPr b="0" i="0" u="none" dirty="0" err="1">
                <a:solidFill>
                  <a:srgbClr val="334155"/>
                </a:solidFill>
                <a:latin typeface="Roboto"/>
              </a:rPr>
              <a:t>công</a:t>
            </a:r>
            <a:r>
              <a:rPr b="0" i="0" u="none" dirty="0">
                <a:solidFill>
                  <a:srgbClr val="334155"/>
                </a:solidFill>
                <a:latin typeface="Roboto"/>
              </a:rPr>
              <a:t> </a:t>
            </a:r>
            <a:r>
              <a:rPr b="0" i="0" u="none" dirty="0" err="1">
                <a:solidFill>
                  <a:srgbClr val="334155"/>
                </a:solidFill>
                <a:latin typeface="Roboto"/>
              </a:rPr>
              <a:t>nghệ</a:t>
            </a:r>
            <a:r>
              <a:rPr b="0" i="0" u="none" dirty="0">
                <a:solidFill>
                  <a:srgbClr val="334155"/>
                </a:solidFill>
                <a:latin typeface="Roboto"/>
              </a:rPr>
              <a:t> </a:t>
            </a:r>
            <a:r>
              <a:rPr b="0" i="0" u="none" dirty="0" err="1">
                <a:solidFill>
                  <a:srgbClr val="334155"/>
                </a:solidFill>
                <a:latin typeface="Roboto"/>
              </a:rPr>
              <a:t>cao</a:t>
            </a:r>
            <a:r>
              <a:rPr b="0" i="0" u="none" dirty="0">
                <a:solidFill>
                  <a:srgbClr val="334155"/>
                </a:solidFill>
                <a:latin typeface="Roboto"/>
              </a:rPr>
              <a:t>, </a:t>
            </a:r>
            <a:r>
              <a:rPr b="0" i="0" u="none" dirty="0" err="1">
                <a:solidFill>
                  <a:srgbClr val="334155"/>
                </a:solidFill>
                <a:latin typeface="Roboto"/>
              </a:rPr>
              <a:t>hạ</a:t>
            </a:r>
            <a:r>
              <a:rPr b="0" i="0" u="none" dirty="0">
                <a:solidFill>
                  <a:srgbClr val="334155"/>
                </a:solidFill>
                <a:latin typeface="Roboto"/>
              </a:rPr>
              <a:t> </a:t>
            </a:r>
            <a:r>
              <a:rPr b="0" i="0" u="none" dirty="0" err="1">
                <a:solidFill>
                  <a:srgbClr val="334155"/>
                </a:solidFill>
                <a:latin typeface="Roboto"/>
              </a:rPr>
              <a:t>tầng</a:t>
            </a:r>
            <a:r>
              <a:rPr b="0" i="0" u="none" dirty="0">
                <a:solidFill>
                  <a:srgbClr val="334155"/>
                </a:solidFill>
                <a:latin typeface="Roboto"/>
              </a:rPr>
              <a:t>...).</a:t>
            </a:r>
          </a:p>
        </p:txBody>
      </p:sp>
      <p:sp>
        <p:nvSpPr>
          <p:cNvPr id="9" name="TextBox 8"/>
          <p:cNvSpPr txBox="1"/>
          <p:nvPr/>
        </p:nvSpPr>
        <p:spPr>
          <a:xfrm>
            <a:off x="842961" y="4685321"/>
            <a:ext cx="10668000" cy="201978"/>
          </a:xfrm>
          <a:prstGeom prst="rect">
            <a:avLst/>
          </a:prstGeom>
          <a:noFill/>
        </p:spPr>
        <p:txBody>
          <a:bodyPr wrap="square" lIns="0" tIns="0" rIns="0" bIns="0" anchor="t">
            <a:spAutoFit/>
          </a:bodyPr>
          <a:lstStyle/>
          <a:p>
            <a:pPr algn="l">
              <a:lnSpc>
                <a:spcPts val="1462"/>
              </a:lnSpc>
            </a:pPr>
            <a:r>
              <a:rPr b="0" i="0" u="none" dirty="0">
                <a:solidFill>
                  <a:srgbClr val="334155"/>
                </a:solidFill>
                <a:latin typeface="Roboto"/>
              </a:rPr>
              <a:t>• </a:t>
            </a:r>
            <a:r>
              <a:rPr b="1" i="0" u="none" dirty="0" err="1">
                <a:solidFill>
                  <a:srgbClr val="334155"/>
                </a:solidFill>
                <a:latin typeface="Roboto"/>
              </a:rPr>
              <a:t>Miễn</a:t>
            </a:r>
            <a:r>
              <a:rPr b="1" i="0" u="none" dirty="0">
                <a:solidFill>
                  <a:srgbClr val="334155"/>
                </a:solidFill>
                <a:latin typeface="Roboto"/>
              </a:rPr>
              <a:t> 2 </a:t>
            </a:r>
            <a:r>
              <a:rPr b="1" i="0" u="none" dirty="0" err="1">
                <a:solidFill>
                  <a:srgbClr val="334155"/>
                </a:solidFill>
                <a:latin typeface="Roboto"/>
              </a:rPr>
              <a:t>năm</a:t>
            </a:r>
            <a:r>
              <a:rPr b="1" i="0" u="none" dirty="0">
                <a:solidFill>
                  <a:srgbClr val="334155"/>
                </a:solidFill>
                <a:latin typeface="Roboto"/>
              </a:rPr>
              <a:t>, </a:t>
            </a:r>
            <a:r>
              <a:rPr b="1" i="0" u="none" dirty="0" err="1">
                <a:solidFill>
                  <a:srgbClr val="334155"/>
                </a:solidFill>
                <a:latin typeface="Roboto"/>
              </a:rPr>
              <a:t>Giảm</a:t>
            </a:r>
            <a:r>
              <a:rPr b="1" i="0" u="none" dirty="0">
                <a:solidFill>
                  <a:srgbClr val="334155"/>
                </a:solidFill>
                <a:latin typeface="Roboto"/>
              </a:rPr>
              <a:t> 50% (4 </a:t>
            </a:r>
            <a:r>
              <a:rPr b="1" i="0" u="none" dirty="0" err="1">
                <a:solidFill>
                  <a:srgbClr val="334155"/>
                </a:solidFill>
                <a:latin typeface="Roboto"/>
              </a:rPr>
              <a:t>năm</a:t>
            </a:r>
            <a:r>
              <a:rPr b="1" i="0" u="none" dirty="0">
                <a:solidFill>
                  <a:srgbClr val="334155"/>
                </a:solidFill>
                <a:latin typeface="Roboto"/>
              </a:rPr>
              <a:t>):</a:t>
            </a:r>
            <a:r>
              <a:rPr b="0" i="0" u="none" dirty="0">
                <a:solidFill>
                  <a:srgbClr val="334155"/>
                </a:solidFill>
                <a:latin typeface="Roboto"/>
              </a:rPr>
              <a:t> </a:t>
            </a:r>
            <a:r>
              <a:rPr b="0" i="0" u="none" dirty="0" err="1">
                <a:solidFill>
                  <a:srgbClr val="334155"/>
                </a:solidFill>
                <a:latin typeface="Roboto"/>
              </a:rPr>
              <a:t>Dự</a:t>
            </a:r>
            <a:r>
              <a:rPr b="0" i="0" u="none" dirty="0">
                <a:solidFill>
                  <a:srgbClr val="334155"/>
                </a:solidFill>
                <a:latin typeface="Roboto"/>
              </a:rPr>
              <a:t> </a:t>
            </a:r>
            <a:r>
              <a:rPr b="0" i="0" u="none" dirty="0" err="1">
                <a:solidFill>
                  <a:srgbClr val="334155"/>
                </a:solidFill>
                <a:latin typeface="Roboto"/>
              </a:rPr>
              <a:t>án</a:t>
            </a:r>
            <a:r>
              <a:rPr b="0" i="0" u="none" dirty="0">
                <a:solidFill>
                  <a:srgbClr val="334155"/>
                </a:solidFill>
                <a:latin typeface="Roboto"/>
              </a:rPr>
              <a:t> </a:t>
            </a:r>
            <a:r>
              <a:rPr b="0" i="0" u="none" dirty="0" err="1">
                <a:solidFill>
                  <a:srgbClr val="334155"/>
                </a:solidFill>
                <a:latin typeface="Roboto"/>
              </a:rPr>
              <a:t>đầu</a:t>
            </a:r>
            <a:r>
              <a:rPr b="0" i="0" u="none" dirty="0">
                <a:solidFill>
                  <a:srgbClr val="334155"/>
                </a:solidFill>
                <a:latin typeface="Roboto"/>
              </a:rPr>
              <a:t> </a:t>
            </a:r>
            <a:r>
              <a:rPr b="0" i="0" u="none" dirty="0" err="1">
                <a:solidFill>
                  <a:srgbClr val="334155"/>
                </a:solidFill>
                <a:latin typeface="Roboto"/>
              </a:rPr>
              <a:t>tư</a:t>
            </a:r>
            <a:r>
              <a:rPr b="0" i="0" u="none" dirty="0">
                <a:solidFill>
                  <a:srgbClr val="334155"/>
                </a:solidFill>
                <a:latin typeface="Roboto"/>
              </a:rPr>
              <a:t> </a:t>
            </a:r>
            <a:r>
              <a:rPr b="0" i="0" u="none" dirty="0" err="1">
                <a:solidFill>
                  <a:srgbClr val="334155"/>
                </a:solidFill>
                <a:latin typeface="Roboto"/>
              </a:rPr>
              <a:t>mới</a:t>
            </a:r>
            <a:r>
              <a:rPr b="0" i="0" u="none" dirty="0">
                <a:solidFill>
                  <a:srgbClr val="334155"/>
                </a:solidFill>
                <a:latin typeface="Roboto"/>
              </a:rPr>
              <a:t> </a:t>
            </a:r>
            <a:r>
              <a:rPr b="0" i="0" u="none" dirty="0" err="1">
                <a:solidFill>
                  <a:srgbClr val="334155"/>
                </a:solidFill>
                <a:latin typeface="Roboto"/>
              </a:rPr>
              <a:t>tại</a:t>
            </a:r>
            <a:r>
              <a:rPr b="0" i="0" u="none" dirty="0">
                <a:solidFill>
                  <a:srgbClr val="334155"/>
                </a:solidFill>
                <a:latin typeface="Roboto"/>
              </a:rPr>
              <a:t> </a:t>
            </a:r>
            <a:r>
              <a:rPr b="0" i="0" u="none" dirty="0" err="1">
                <a:solidFill>
                  <a:srgbClr val="334155"/>
                </a:solidFill>
                <a:latin typeface="Roboto"/>
              </a:rPr>
              <a:t>địa</a:t>
            </a:r>
            <a:r>
              <a:rPr b="0" i="0" u="none" dirty="0">
                <a:solidFill>
                  <a:srgbClr val="334155"/>
                </a:solidFill>
                <a:latin typeface="Roboto"/>
              </a:rPr>
              <a:t> </a:t>
            </a:r>
            <a:r>
              <a:rPr b="0" i="0" u="none" dirty="0" err="1">
                <a:solidFill>
                  <a:srgbClr val="334155"/>
                </a:solidFill>
                <a:latin typeface="Roboto"/>
              </a:rPr>
              <a:t>bàn</a:t>
            </a:r>
            <a:r>
              <a:rPr b="0" i="0" u="none" dirty="0">
                <a:solidFill>
                  <a:srgbClr val="334155"/>
                </a:solidFill>
                <a:latin typeface="Roboto"/>
              </a:rPr>
              <a:t> </a:t>
            </a:r>
            <a:r>
              <a:rPr b="0" i="0" u="none" dirty="0" err="1">
                <a:solidFill>
                  <a:srgbClr val="334155"/>
                </a:solidFill>
                <a:latin typeface="Roboto"/>
              </a:rPr>
              <a:t>khó</a:t>
            </a:r>
            <a:r>
              <a:rPr b="0" i="0" u="none" dirty="0">
                <a:solidFill>
                  <a:srgbClr val="334155"/>
                </a:solidFill>
                <a:latin typeface="Roboto"/>
              </a:rPr>
              <a:t> </a:t>
            </a:r>
            <a:r>
              <a:rPr b="0" i="0" u="none" dirty="0" err="1">
                <a:solidFill>
                  <a:srgbClr val="334155"/>
                </a:solidFill>
                <a:latin typeface="Roboto"/>
              </a:rPr>
              <a:t>khăn</a:t>
            </a:r>
            <a:r>
              <a:rPr b="0" i="0" u="none" dirty="0">
                <a:solidFill>
                  <a:srgbClr val="334155"/>
                </a:solidFill>
                <a:latin typeface="Roboto"/>
              </a:rPr>
              <a:t> </a:t>
            </a:r>
            <a:r>
              <a:rPr b="0" i="0" u="none" dirty="0" err="1">
                <a:solidFill>
                  <a:srgbClr val="334155"/>
                </a:solidFill>
                <a:latin typeface="Roboto"/>
              </a:rPr>
              <a:t>hoặc</a:t>
            </a:r>
            <a:r>
              <a:rPr b="0" i="0" u="none" dirty="0">
                <a:solidFill>
                  <a:srgbClr val="334155"/>
                </a:solidFill>
                <a:latin typeface="Roboto"/>
              </a:rPr>
              <a:t> </a:t>
            </a:r>
            <a:r>
              <a:rPr b="0" i="0" u="none" dirty="0" err="1">
                <a:solidFill>
                  <a:srgbClr val="334155"/>
                </a:solidFill>
                <a:latin typeface="Roboto"/>
              </a:rPr>
              <a:t>ngành</a:t>
            </a:r>
            <a:r>
              <a:rPr b="0" i="0" u="none" dirty="0">
                <a:solidFill>
                  <a:srgbClr val="334155"/>
                </a:solidFill>
                <a:latin typeface="Roboto"/>
              </a:rPr>
              <a:t> </a:t>
            </a:r>
            <a:r>
              <a:rPr b="0" i="0" u="none" dirty="0" err="1">
                <a:solidFill>
                  <a:srgbClr val="334155"/>
                </a:solidFill>
                <a:latin typeface="Roboto"/>
              </a:rPr>
              <a:t>nghề</a:t>
            </a:r>
            <a:r>
              <a:rPr b="0" i="0" u="none" dirty="0">
                <a:solidFill>
                  <a:srgbClr val="334155"/>
                </a:solidFill>
                <a:latin typeface="Roboto"/>
              </a:rPr>
              <a:t> </a:t>
            </a:r>
            <a:r>
              <a:rPr b="0" i="0" u="none" dirty="0" err="1">
                <a:solidFill>
                  <a:srgbClr val="334155"/>
                </a:solidFill>
                <a:latin typeface="Roboto"/>
              </a:rPr>
              <a:t>ưu</a:t>
            </a:r>
            <a:r>
              <a:rPr b="0" i="0" u="none" dirty="0">
                <a:solidFill>
                  <a:srgbClr val="334155"/>
                </a:solidFill>
                <a:latin typeface="Roboto"/>
              </a:rPr>
              <a:t> </a:t>
            </a:r>
            <a:r>
              <a:rPr b="0" i="0" u="none" dirty="0" err="1">
                <a:solidFill>
                  <a:srgbClr val="334155"/>
                </a:solidFill>
                <a:latin typeface="Roboto"/>
              </a:rPr>
              <a:t>đãi</a:t>
            </a:r>
            <a:r>
              <a:rPr b="0" i="0" u="none" dirty="0">
                <a:solidFill>
                  <a:srgbClr val="334155"/>
                </a:solidFill>
                <a:latin typeface="Roboto"/>
              </a:rPr>
              <a:t>.</a:t>
            </a:r>
          </a:p>
        </p:txBody>
      </p:sp>
      <p:sp>
        <p:nvSpPr>
          <p:cNvPr id="10" name="TextBox 9"/>
          <p:cNvSpPr txBox="1"/>
          <p:nvPr/>
        </p:nvSpPr>
        <p:spPr>
          <a:xfrm>
            <a:off x="819149" y="5139269"/>
            <a:ext cx="10715624" cy="201978"/>
          </a:xfrm>
          <a:prstGeom prst="rect">
            <a:avLst/>
          </a:prstGeom>
          <a:noFill/>
        </p:spPr>
        <p:txBody>
          <a:bodyPr wrap="square" lIns="0" tIns="0" rIns="0" bIns="0" anchor="t">
            <a:spAutoFit/>
          </a:bodyPr>
          <a:lstStyle/>
          <a:p>
            <a:pPr algn="l">
              <a:lnSpc>
                <a:spcPts val="1462"/>
              </a:lnSpc>
            </a:pPr>
            <a:r>
              <a:rPr b="0" i="0" u="none" dirty="0">
                <a:solidFill>
                  <a:srgbClr val="334155"/>
                </a:solidFill>
                <a:latin typeface="Roboto"/>
              </a:rPr>
              <a:t>• </a:t>
            </a:r>
            <a:r>
              <a:rPr b="1" i="0" u="none" dirty="0" err="1">
                <a:solidFill>
                  <a:srgbClr val="334155"/>
                </a:solidFill>
                <a:latin typeface="Roboto"/>
              </a:rPr>
              <a:t>Miễn</a:t>
            </a:r>
            <a:r>
              <a:rPr b="1" i="0" u="none" dirty="0">
                <a:solidFill>
                  <a:srgbClr val="334155"/>
                </a:solidFill>
                <a:latin typeface="Roboto"/>
              </a:rPr>
              <a:t> </a:t>
            </a:r>
            <a:r>
              <a:rPr b="1" i="0" u="none" dirty="0" err="1">
                <a:solidFill>
                  <a:srgbClr val="334155"/>
                </a:solidFill>
                <a:latin typeface="Roboto"/>
              </a:rPr>
              <a:t>thuế</a:t>
            </a:r>
            <a:r>
              <a:rPr b="1" i="0" u="none" dirty="0">
                <a:solidFill>
                  <a:srgbClr val="334155"/>
                </a:solidFill>
                <a:latin typeface="Roboto"/>
              </a:rPr>
              <a:t> 02 </a:t>
            </a:r>
            <a:r>
              <a:rPr b="1" i="0" u="none" dirty="0" err="1">
                <a:solidFill>
                  <a:srgbClr val="334155"/>
                </a:solidFill>
                <a:latin typeface="Roboto"/>
              </a:rPr>
              <a:t>năm</a:t>
            </a:r>
            <a:r>
              <a:rPr b="1" i="0" u="none" dirty="0">
                <a:solidFill>
                  <a:srgbClr val="334155"/>
                </a:solidFill>
                <a:latin typeface="Roboto"/>
              </a:rPr>
              <a:t> </a:t>
            </a:r>
            <a:r>
              <a:rPr b="1" i="0" u="none" dirty="0" err="1">
                <a:solidFill>
                  <a:srgbClr val="334155"/>
                </a:solidFill>
                <a:latin typeface="Roboto"/>
              </a:rPr>
              <a:t>liên</a:t>
            </a:r>
            <a:r>
              <a:rPr b="1" i="0" u="none" dirty="0">
                <a:solidFill>
                  <a:srgbClr val="334155"/>
                </a:solidFill>
                <a:latin typeface="Roboto"/>
              </a:rPr>
              <a:t> </a:t>
            </a:r>
            <a:r>
              <a:rPr b="1" i="0" u="none" dirty="0" err="1">
                <a:solidFill>
                  <a:srgbClr val="334155"/>
                </a:solidFill>
                <a:latin typeface="Roboto"/>
              </a:rPr>
              <a:t>tục</a:t>
            </a:r>
            <a:r>
              <a:rPr b="1" i="0" u="none" dirty="0">
                <a:solidFill>
                  <a:srgbClr val="334155"/>
                </a:solidFill>
                <a:latin typeface="Roboto"/>
              </a:rPr>
              <a:t>:</a:t>
            </a:r>
            <a:r>
              <a:rPr b="0" i="0" u="none" dirty="0">
                <a:solidFill>
                  <a:srgbClr val="334155"/>
                </a:solidFill>
                <a:latin typeface="Roboto"/>
              </a:rPr>
              <a:t> </a:t>
            </a:r>
            <a:r>
              <a:rPr b="0" i="0" u="none" dirty="0" err="1">
                <a:solidFill>
                  <a:srgbClr val="334155"/>
                </a:solidFill>
                <a:latin typeface="Roboto"/>
              </a:rPr>
              <a:t>Áp</a:t>
            </a:r>
            <a:r>
              <a:rPr b="0" i="0" u="none" dirty="0">
                <a:solidFill>
                  <a:srgbClr val="334155"/>
                </a:solidFill>
                <a:latin typeface="Roboto"/>
              </a:rPr>
              <a:t> </a:t>
            </a:r>
            <a:r>
              <a:rPr b="0" i="0" u="none" dirty="0" err="1">
                <a:solidFill>
                  <a:srgbClr val="334155"/>
                </a:solidFill>
                <a:latin typeface="Roboto"/>
              </a:rPr>
              <a:t>dụng</a:t>
            </a:r>
            <a:r>
              <a:rPr b="0" i="0" u="none" dirty="0">
                <a:solidFill>
                  <a:srgbClr val="334155"/>
                </a:solidFill>
                <a:latin typeface="Roboto"/>
              </a:rPr>
              <a:t> </a:t>
            </a:r>
            <a:r>
              <a:rPr b="0" i="0" u="none" dirty="0" err="1">
                <a:solidFill>
                  <a:srgbClr val="334155"/>
                </a:solidFill>
                <a:latin typeface="Roboto"/>
              </a:rPr>
              <a:t>đối</a:t>
            </a:r>
            <a:r>
              <a:rPr b="0" i="0" u="none" dirty="0">
                <a:solidFill>
                  <a:srgbClr val="334155"/>
                </a:solidFill>
                <a:latin typeface="Roboto"/>
              </a:rPr>
              <a:t> </a:t>
            </a:r>
            <a:r>
              <a:rPr b="0" i="0" u="none" dirty="0" err="1">
                <a:solidFill>
                  <a:srgbClr val="334155"/>
                </a:solidFill>
                <a:latin typeface="Roboto"/>
              </a:rPr>
              <a:t>với</a:t>
            </a:r>
            <a:r>
              <a:rPr b="0" i="0" u="none" dirty="0">
                <a:solidFill>
                  <a:srgbClr val="334155"/>
                </a:solidFill>
                <a:latin typeface="Roboto"/>
              </a:rPr>
              <a:t> DN </a:t>
            </a:r>
            <a:r>
              <a:rPr b="0" i="0" u="none" dirty="0" err="1">
                <a:solidFill>
                  <a:srgbClr val="334155"/>
                </a:solidFill>
                <a:latin typeface="Roboto"/>
              </a:rPr>
              <a:t>chuyển</a:t>
            </a:r>
            <a:r>
              <a:rPr b="0" i="0" u="none" dirty="0">
                <a:solidFill>
                  <a:srgbClr val="334155"/>
                </a:solidFill>
                <a:latin typeface="Roboto"/>
              </a:rPr>
              <a:t> </a:t>
            </a:r>
            <a:r>
              <a:rPr b="0" i="0" u="none" dirty="0" err="1">
                <a:solidFill>
                  <a:srgbClr val="334155"/>
                </a:solidFill>
                <a:latin typeface="Roboto"/>
              </a:rPr>
              <a:t>đổi</a:t>
            </a:r>
            <a:r>
              <a:rPr b="0" i="0" u="none" dirty="0">
                <a:solidFill>
                  <a:srgbClr val="334155"/>
                </a:solidFill>
                <a:latin typeface="Roboto"/>
              </a:rPr>
              <a:t> </a:t>
            </a:r>
            <a:r>
              <a:rPr b="0" i="0" u="none" dirty="0" err="1">
                <a:solidFill>
                  <a:srgbClr val="334155"/>
                </a:solidFill>
                <a:latin typeface="Roboto"/>
              </a:rPr>
              <a:t>thành</a:t>
            </a:r>
            <a:r>
              <a:rPr b="0" i="0" u="none" dirty="0">
                <a:solidFill>
                  <a:srgbClr val="334155"/>
                </a:solidFill>
                <a:latin typeface="Roboto"/>
              </a:rPr>
              <a:t> </a:t>
            </a:r>
            <a:r>
              <a:rPr b="0" i="0" u="none" dirty="0" err="1">
                <a:solidFill>
                  <a:srgbClr val="334155"/>
                </a:solidFill>
                <a:latin typeface="Roboto"/>
              </a:rPr>
              <a:t>lập</a:t>
            </a:r>
            <a:r>
              <a:rPr b="0" i="0" u="none" dirty="0">
                <a:solidFill>
                  <a:srgbClr val="334155"/>
                </a:solidFill>
                <a:latin typeface="Roboto"/>
              </a:rPr>
              <a:t> </a:t>
            </a:r>
            <a:r>
              <a:rPr b="0" i="0" u="none" dirty="0" err="1">
                <a:solidFill>
                  <a:srgbClr val="334155"/>
                </a:solidFill>
                <a:latin typeface="Roboto"/>
              </a:rPr>
              <a:t>mới</a:t>
            </a:r>
            <a:r>
              <a:rPr b="0" i="0" u="none" dirty="0">
                <a:solidFill>
                  <a:srgbClr val="334155"/>
                </a:solidFill>
                <a:latin typeface="Roboto"/>
              </a:rPr>
              <a:t> </a:t>
            </a:r>
            <a:r>
              <a:rPr b="0" i="0" u="none" dirty="0" err="1">
                <a:solidFill>
                  <a:srgbClr val="334155"/>
                </a:solidFill>
                <a:latin typeface="Roboto"/>
              </a:rPr>
              <a:t>từ</a:t>
            </a:r>
            <a:r>
              <a:rPr b="0" i="0" u="none" dirty="0">
                <a:solidFill>
                  <a:srgbClr val="334155"/>
                </a:solidFill>
                <a:latin typeface="Roboto"/>
              </a:rPr>
              <a:t> </a:t>
            </a:r>
            <a:r>
              <a:rPr b="0" i="0" u="none" dirty="0" err="1">
                <a:solidFill>
                  <a:srgbClr val="334155"/>
                </a:solidFill>
                <a:latin typeface="Roboto"/>
              </a:rPr>
              <a:t>hộ</a:t>
            </a:r>
            <a:r>
              <a:rPr b="0" i="0" u="none" dirty="0">
                <a:solidFill>
                  <a:srgbClr val="334155"/>
                </a:solidFill>
                <a:latin typeface="Roboto"/>
              </a:rPr>
              <a:t> </a:t>
            </a:r>
            <a:r>
              <a:rPr b="0" i="0" u="none" dirty="0" err="1">
                <a:solidFill>
                  <a:srgbClr val="334155"/>
                </a:solidFill>
                <a:latin typeface="Roboto"/>
              </a:rPr>
              <a:t>kinh</a:t>
            </a:r>
            <a:r>
              <a:rPr b="0" i="0" u="none" dirty="0">
                <a:solidFill>
                  <a:srgbClr val="334155"/>
                </a:solidFill>
                <a:latin typeface="Roboto"/>
              </a:rPr>
              <a:t> </a:t>
            </a:r>
            <a:r>
              <a:rPr b="0" i="0" u="none" dirty="0" err="1">
                <a:solidFill>
                  <a:srgbClr val="334155"/>
                </a:solidFill>
                <a:latin typeface="Roboto"/>
              </a:rPr>
              <a:t>doanh</a:t>
            </a:r>
            <a:r>
              <a:rPr b="0" i="0" u="none" dirty="0">
                <a:solidFill>
                  <a:srgbClr val="334155"/>
                </a:solidFill>
                <a:latin typeface="Roboto"/>
              </a:rPr>
              <a:t>.</a:t>
            </a:r>
          </a:p>
        </p:txBody>
      </p:sp>
      <p:pic>
        <p:nvPicPr>
          <p:cNvPr id="11" name="Picture 10" descr="image.png"/>
          <p:cNvPicPr>
            <a:picLocks noChangeAspect="1"/>
          </p:cNvPicPr>
          <p:nvPr/>
        </p:nvPicPr>
        <p:blipFill>
          <a:blip r:embed="rId6"/>
          <a:stretch>
            <a:fillRect/>
          </a:stretch>
        </p:blipFill>
        <p:spPr>
          <a:xfrm>
            <a:off x="790573" y="3827096"/>
            <a:ext cx="104775" cy="133350"/>
          </a:xfrm>
          <a:prstGeom prst="rect">
            <a:avLst/>
          </a:prstGeom>
        </p:spPr>
      </p:pic>
      <p:sp>
        <p:nvSpPr>
          <p:cNvPr id="12" name="Rectangle 11"/>
          <p:cNvSpPr/>
          <p:nvPr/>
        </p:nvSpPr>
        <p:spPr>
          <a:xfrm>
            <a:off x="571500" y="2945606"/>
            <a:ext cx="3116312"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3687812" y="2945606"/>
            <a:ext cx="5052268"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8740080" y="2945606"/>
            <a:ext cx="2880419"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571500" y="3355181"/>
            <a:ext cx="3116312"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3687812" y="3355181"/>
            <a:ext cx="5052268"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8740080" y="3355181"/>
            <a:ext cx="2880419"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71500" y="3764756"/>
            <a:ext cx="3116312"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3687812" y="3764756"/>
            <a:ext cx="5052268"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8740080" y="3764756"/>
            <a:ext cx="2880419"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571500" y="476250"/>
            <a:ext cx="11601450" cy="371475"/>
          </a:xfrm>
          <a:prstGeom prst="rect">
            <a:avLst/>
          </a:prstGeom>
          <a:noFill/>
        </p:spPr>
        <p:txBody>
          <a:bodyPr wrap="square" lIns="0" tIns="0" rIns="0" bIns="0" anchor="t">
            <a:spAutoFit/>
          </a:bodyPr>
          <a:lstStyle/>
          <a:p>
            <a:pPr algn="l"/>
            <a:r>
              <a:rPr sz="2400" b="1" i="0" u="none">
                <a:solidFill>
                  <a:srgbClr val="0284C7"/>
                </a:solidFill>
                <a:latin typeface="Montserrat"/>
              </a:rPr>
              <a:t>THUẾ SUẤT THUẾ TNDN &amp; MỨC ƯU ĐÃI</a:t>
            </a:r>
          </a:p>
        </p:txBody>
      </p:sp>
      <p:sp>
        <p:nvSpPr>
          <p:cNvPr id="22" name="Rounded Rectangle 21"/>
          <p:cNvSpPr/>
          <p:nvPr/>
        </p:nvSpPr>
        <p:spPr>
          <a:xfrm>
            <a:off x="6915150" y="789978"/>
            <a:ext cx="571500" cy="38100"/>
          </a:xfrm>
          <a:prstGeom prst="roundRect">
            <a:avLst>
              <a:gd name="adj" fmla="val 50000"/>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3" name="Picture 22" descr="image.png">
            <a:extLst>
              <a:ext uri="{FF2B5EF4-FFF2-40B4-BE49-F238E27FC236}">
                <a16:creationId xmlns:a16="http://schemas.microsoft.com/office/drawing/2014/main" id="{BC19B47B-F0CA-4E3B-A482-5F6229863B96}"/>
              </a:ext>
            </a:extLst>
          </p:cNvPr>
          <p:cNvPicPr>
            <a:picLocks noChangeAspect="1"/>
          </p:cNvPicPr>
          <p:nvPr/>
        </p:nvPicPr>
        <p:blipFill>
          <a:blip r:embed="rId7"/>
          <a:stretch>
            <a:fillRect/>
          </a:stretch>
        </p:blipFill>
        <p:spPr>
          <a:xfrm>
            <a:off x="10307636" y="5154851"/>
            <a:ext cx="454025" cy="209550"/>
          </a:xfrm>
          <a:prstGeom prst="rect">
            <a:avLst/>
          </a:prstGeom>
        </p:spPr>
      </p:pic>
      <p:sp>
        <p:nvSpPr>
          <p:cNvPr id="24" name="TextBox 23">
            <a:extLst>
              <a:ext uri="{FF2B5EF4-FFF2-40B4-BE49-F238E27FC236}">
                <a16:creationId xmlns:a16="http://schemas.microsoft.com/office/drawing/2014/main" id="{EA44B4CE-72AC-44F1-9595-18913C31DD73}"/>
              </a:ext>
            </a:extLst>
          </p:cNvPr>
          <p:cNvSpPr txBox="1"/>
          <p:nvPr/>
        </p:nvSpPr>
        <p:spPr>
          <a:xfrm>
            <a:off x="809622" y="5539184"/>
            <a:ext cx="8953502" cy="369332"/>
          </a:xfrm>
          <a:prstGeom prst="rect">
            <a:avLst/>
          </a:prstGeom>
          <a:noFill/>
        </p:spPr>
        <p:txBody>
          <a:bodyPr wrap="square" rtlCol="0">
            <a:spAutoFit/>
          </a:bodyPr>
          <a:lstStyle/>
          <a:p>
            <a:pPr marL="0" lvl="1" algn="just">
              <a:spcBef>
                <a:spcPts val="600"/>
              </a:spcBef>
              <a:spcAft>
                <a:spcPts val="600"/>
              </a:spcAft>
            </a:pPr>
            <a:r>
              <a:rPr lang="nl-NL" dirty="0">
                <a:solidFill>
                  <a:srgbClr val="FF0000"/>
                </a:solidFill>
                <a:latin typeface="Times New Roman" panose="02020603050405020304" pitchFamily="18" charset="0"/>
                <a:cs typeface="Times New Roman" panose="02020603050405020304" pitchFamily="18" charset="0"/>
              </a:rPr>
              <a:t>Lưu ý: Không áp dụng ưu đãi riêng đối với </a:t>
            </a:r>
            <a:r>
              <a:rPr lang="nb-NO" dirty="0">
                <a:solidFill>
                  <a:srgbClr val="FF0000"/>
                </a:solidFill>
                <a:latin typeface="Times New Roman" panose="02020603050405020304" pitchFamily="18" charset="0"/>
                <a:cs typeface="Times New Roman" panose="02020603050405020304" pitchFamily="18" charset="0"/>
              </a:rPr>
              <a:t>dự án đầu tư tại </a:t>
            </a:r>
            <a:r>
              <a:rPr lang="nl-NL" dirty="0">
                <a:solidFill>
                  <a:srgbClr val="FF0000"/>
                </a:solidFill>
                <a:latin typeface="Times New Roman" panose="02020603050405020304" pitchFamily="18" charset="0"/>
                <a:cs typeface="Times New Roman" panose="02020603050405020304" pitchFamily="18" charset="0"/>
              </a:rPr>
              <a:t>khu công nghiệp </a:t>
            </a:r>
          </a:p>
        </p:txBody>
      </p:sp>
      <p:pic>
        <p:nvPicPr>
          <p:cNvPr id="25" name="Picture 24" descr="image.png">
            <a:extLst>
              <a:ext uri="{FF2B5EF4-FFF2-40B4-BE49-F238E27FC236}">
                <a16:creationId xmlns:a16="http://schemas.microsoft.com/office/drawing/2014/main" id="{C8F40343-761A-4652-938B-44F0E8F619A5}"/>
              </a:ext>
            </a:extLst>
          </p:cNvPr>
          <p:cNvPicPr>
            <a:picLocks noChangeAspect="1"/>
          </p:cNvPicPr>
          <p:nvPr/>
        </p:nvPicPr>
        <p:blipFill>
          <a:blip r:embed="rId7"/>
          <a:stretch>
            <a:fillRect/>
          </a:stretch>
        </p:blipFill>
        <p:spPr>
          <a:xfrm>
            <a:off x="8031159" y="5651948"/>
            <a:ext cx="454025" cy="209550"/>
          </a:xfrm>
          <a:prstGeom prst="rect">
            <a:avLst/>
          </a:prstGeom>
        </p:spPr>
      </p:pic>
      <p:pic>
        <p:nvPicPr>
          <p:cNvPr id="26" name="Picture 2" descr="hình ảnh logo thuế nhà nước - Inkythuatso">
            <a:extLst>
              <a:ext uri="{FF2B5EF4-FFF2-40B4-BE49-F238E27FC236}">
                <a16:creationId xmlns:a16="http://schemas.microsoft.com/office/drawing/2014/main" id="{3E2BABC3-ECEB-4646-B47B-FA66B99EBF8C}"/>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597794" y="356902"/>
            <a:ext cx="832206" cy="8406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9906000" y="4572000"/>
            <a:ext cx="3048000" cy="3048000"/>
          </a:xfrm>
          <a:prstGeom prst="rect">
            <a:avLst/>
          </a:prstGeom>
        </p:spPr>
      </p:pic>
      <p:sp>
        <p:nvSpPr>
          <p:cNvPr id="4" name="TextBox 3"/>
          <p:cNvSpPr txBox="1"/>
          <p:nvPr/>
        </p:nvSpPr>
        <p:spPr>
          <a:xfrm>
            <a:off x="571500" y="4988718"/>
            <a:ext cx="11049000" cy="384721"/>
          </a:xfrm>
          <a:prstGeom prst="rect">
            <a:avLst/>
          </a:prstGeom>
          <a:noFill/>
        </p:spPr>
        <p:txBody>
          <a:bodyPr wrap="square" lIns="0" tIns="0" rIns="0" bIns="0" anchor="t">
            <a:spAutoFit/>
          </a:bodyPr>
          <a:lstStyle/>
          <a:p>
            <a:pPr algn="l">
              <a:lnSpc>
                <a:spcPts val="1462"/>
              </a:lnSpc>
            </a:pPr>
            <a:r>
              <a:rPr sz="1400" b="0" i="0" u="none" dirty="0">
                <a:solidFill>
                  <a:srgbClr val="DC2626"/>
                </a:solidFill>
                <a:latin typeface="Roboto Medium"/>
              </a:rPr>
              <a:t>* </a:t>
            </a:r>
            <a:r>
              <a:rPr sz="1400" b="0" i="0" u="none" dirty="0" err="1">
                <a:solidFill>
                  <a:srgbClr val="DC2626"/>
                </a:solidFill>
                <a:latin typeface="Roboto Medium"/>
              </a:rPr>
              <a:t>Lưu</a:t>
            </a:r>
            <a:r>
              <a:rPr sz="1400" b="0" i="0" u="none" dirty="0">
                <a:solidFill>
                  <a:srgbClr val="DC2626"/>
                </a:solidFill>
                <a:latin typeface="Roboto Medium"/>
              </a:rPr>
              <a:t> ý </a:t>
            </a:r>
            <a:r>
              <a:rPr sz="1400" b="0" i="0" u="none" dirty="0" err="1">
                <a:solidFill>
                  <a:srgbClr val="DC2626"/>
                </a:solidFill>
                <a:latin typeface="Roboto Medium"/>
              </a:rPr>
              <a:t>quan</a:t>
            </a:r>
            <a:r>
              <a:rPr sz="1400" b="0" i="0" u="none" dirty="0">
                <a:solidFill>
                  <a:srgbClr val="DC2626"/>
                </a:solidFill>
                <a:latin typeface="Roboto Medium"/>
              </a:rPr>
              <a:t> </a:t>
            </a:r>
            <a:r>
              <a:rPr sz="1400" b="0" i="0" u="none" dirty="0" err="1">
                <a:solidFill>
                  <a:srgbClr val="DC2626"/>
                </a:solidFill>
                <a:latin typeface="Roboto Medium"/>
              </a:rPr>
              <a:t>trọng</a:t>
            </a:r>
            <a:r>
              <a:rPr sz="1400" b="0" i="0" u="none" dirty="0">
                <a:solidFill>
                  <a:srgbClr val="DC2626"/>
                </a:solidFill>
                <a:latin typeface="Roboto Medium"/>
              </a:rPr>
              <a:t>: Giao </a:t>
            </a:r>
            <a:r>
              <a:rPr sz="1400" b="0" i="0" u="none" dirty="0" err="1">
                <a:solidFill>
                  <a:srgbClr val="DC2626"/>
                </a:solidFill>
                <a:latin typeface="Roboto Medium"/>
              </a:rPr>
              <a:t>dịch</a:t>
            </a:r>
            <a:r>
              <a:rPr sz="1400" b="0" i="0" u="none" dirty="0">
                <a:solidFill>
                  <a:srgbClr val="DC2626"/>
                </a:solidFill>
                <a:latin typeface="Roboto Medium"/>
              </a:rPr>
              <a:t> </a:t>
            </a:r>
            <a:r>
              <a:rPr sz="1400" b="0" i="0" u="none" dirty="0" err="1">
                <a:solidFill>
                  <a:srgbClr val="DC2626"/>
                </a:solidFill>
                <a:latin typeface="Roboto Medium"/>
              </a:rPr>
              <a:t>chuyển</a:t>
            </a:r>
            <a:r>
              <a:rPr sz="1400" b="0" i="0" u="none" dirty="0">
                <a:solidFill>
                  <a:srgbClr val="DC2626"/>
                </a:solidFill>
                <a:latin typeface="Roboto Medium"/>
              </a:rPr>
              <a:t> </a:t>
            </a:r>
            <a:r>
              <a:rPr sz="1400" b="0" i="0" u="none" dirty="0" err="1">
                <a:solidFill>
                  <a:srgbClr val="DC2626"/>
                </a:solidFill>
                <a:latin typeface="Roboto Medium"/>
              </a:rPr>
              <a:t>nhượng</a:t>
            </a:r>
            <a:r>
              <a:rPr sz="1400" b="0" i="0" u="none" dirty="0">
                <a:solidFill>
                  <a:srgbClr val="DC2626"/>
                </a:solidFill>
                <a:latin typeface="Roboto Medium"/>
              </a:rPr>
              <a:t> </a:t>
            </a:r>
            <a:r>
              <a:rPr sz="1400" b="0" i="0" u="none" dirty="0" err="1">
                <a:solidFill>
                  <a:srgbClr val="DC2626"/>
                </a:solidFill>
                <a:latin typeface="Roboto Medium"/>
              </a:rPr>
              <a:t>vốn</a:t>
            </a:r>
            <a:r>
              <a:rPr sz="1400" b="0" i="0" u="none" dirty="0">
                <a:solidFill>
                  <a:srgbClr val="DC2626"/>
                </a:solidFill>
                <a:latin typeface="Roboto Medium"/>
              </a:rPr>
              <a:t> </a:t>
            </a:r>
            <a:r>
              <a:rPr sz="1400" b="0" i="0" u="none" dirty="0" err="1">
                <a:solidFill>
                  <a:srgbClr val="DC2626"/>
                </a:solidFill>
                <a:latin typeface="Roboto Medium"/>
              </a:rPr>
              <a:t>từ</a:t>
            </a:r>
            <a:r>
              <a:rPr sz="1400" b="0" i="0" u="none" dirty="0">
                <a:solidFill>
                  <a:srgbClr val="DC2626"/>
                </a:solidFill>
                <a:latin typeface="Roboto Medium"/>
              </a:rPr>
              <a:t> 05 </a:t>
            </a:r>
            <a:r>
              <a:rPr sz="1400" b="0" i="0" u="none" dirty="0" err="1">
                <a:solidFill>
                  <a:srgbClr val="DC2626"/>
                </a:solidFill>
                <a:latin typeface="Roboto Medium"/>
              </a:rPr>
              <a:t>triệu</a:t>
            </a:r>
            <a:r>
              <a:rPr sz="1400" b="0" i="0" u="none" dirty="0">
                <a:solidFill>
                  <a:srgbClr val="DC2626"/>
                </a:solidFill>
                <a:latin typeface="Roboto Medium"/>
              </a:rPr>
              <a:t> VNĐ </a:t>
            </a:r>
            <a:r>
              <a:rPr sz="1400" b="0" i="0" u="none" dirty="0" err="1">
                <a:solidFill>
                  <a:srgbClr val="DC2626"/>
                </a:solidFill>
                <a:latin typeface="Roboto Medium"/>
              </a:rPr>
              <a:t>trở</a:t>
            </a:r>
            <a:r>
              <a:rPr sz="1400" b="0" i="0" u="none" dirty="0">
                <a:solidFill>
                  <a:srgbClr val="DC2626"/>
                </a:solidFill>
                <a:latin typeface="Roboto Medium"/>
              </a:rPr>
              <a:t> </a:t>
            </a:r>
            <a:r>
              <a:rPr sz="1400" b="0" i="0" u="none" dirty="0" err="1">
                <a:solidFill>
                  <a:srgbClr val="DC2626"/>
                </a:solidFill>
                <a:latin typeface="Roboto Medium"/>
              </a:rPr>
              <a:t>lên</a:t>
            </a:r>
            <a:r>
              <a:rPr sz="1400" b="0" i="0" u="none" dirty="0">
                <a:solidFill>
                  <a:srgbClr val="DC2626"/>
                </a:solidFill>
                <a:latin typeface="Roboto Medium"/>
              </a:rPr>
              <a:t> </a:t>
            </a:r>
            <a:r>
              <a:rPr sz="1400" b="0" i="0" u="none" dirty="0" err="1">
                <a:solidFill>
                  <a:srgbClr val="DC2626"/>
                </a:solidFill>
                <a:latin typeface="Roboto Medium"/>
              </a:rPr>
              <a:t>bắt</a:t>
            </a:r>
            <a:r>
              <a:rPr sz="1400" b="0" i="0" u="none" dirty="0">
                <a:solidFill>
                  <a:srgbClr val="DC2626"/>
                </a:solidFill>
                <a:latin typeface="Roboto Medium"/>
              </a:rPr>
              <a:t> </a:t>
            </a:r>
            <a:r>
              <a:rPr sz="1400" b="0" i="0" u="none" dirty="0" err="1">
                <a:solidFill>
                  <a:srgbClr val="DC2626"/>
                </a:solidFill>
                <a:latin typeface="Roboto Medium"/>
              </a:rPr>
              <a:t>buộc</a:t>
            </a:r>
            <a:r>
              <a:rPr sz="1400" b="0" i="0" u="none" dirty="0">
                <a:solidFill>
                  <a:srgbClr val="DC2626"/>
                </a:solidFill>
                <a:latin typeface="Roboto Medium"/>
              </a:rPr>
              <a:t> </a:t>
            </a:r>
            <a:r>
              <a:rPr sz="1400" b="0" i="0" u="none" dirty="0" err="1">
                <a:solidFill>
                  <a:srgbClr val="DC2626"/>
                </a:solidFill>
                <a:latin typeface="Roboto Medium"/>
              </a:rPr>
              <a:t>thanh</a:t>
            </a:r>
            <a:r>
              <a:rPr sz="1400" b="0" i="0" u="none" dirty="0">
                <a:solidFill>
                  <a:srgbClr val="DC2626"/>
                </a:solidFill>
                <a:latin typeface="Roboto Medium"/>
              </a:rPr>
              <a:t> </a:t>
            </a:r>
            <a:r>
              <a:rPr sz="1400" b="0" i="0" u="none" dirty="0" err="1">
                <a:solidFill>
                  <a:srgbClr val="DC2626"/>
                </a:solidFill>
                <a:latin typeface="Roboto Medium"/>
              </a:rPr>
              <a:t>toán</a:t>
            </a:r>
            <a:r>
              <a:rPr sz="1400" b="0" i="0" u="none" dirty="0">
                <a:solidFill>
                  <a:srgbClr val="DC2626"/>
                </a:solidFill>
                <a:latin typeface="Roboto Medium"/>
              </a:rPr>
              <a:t> </a:t>
            </a:r>
            <a:r>
              <a:rPr sz="1400" b="0" i="0" u="none" dirty="0" err="1">
                <a:solidFill>
                  <a:srgbClr val="DC2626"/>
                </a:solidFill>
                <a:latin typeface="Roboto Medium"/>
              </a:rPr>
              <a:t>không</a:t>
            </a:r>
            <a:r>
              <a:rPr sz="1400" b="0" i="0" u="none" dirty="0">
                <a:solidFill>
                  <a:srgbClr val="DC2626"/>
                </a:solidFill>
                <a:latin typeface="Roboto Medium"/>
              </a:rPr>
              <a:t> </a:t>
            </a:r>
            <a:r>
              <a:rPr sz="1400" b="0" i="0" u="none" dirty="0" err="1">
                <a:solidFill>
                  <a:srgbClr val="DC2626"/>
                </a:solidFill>
                <a:latin typeface="Roboto Medium"/>
              </a:rPr>
              <a:t>dùng</a:t>
            </a:r>
            <a:r>
              <a:rPr sz="1400" b="0" i="0" u="none" dirty="0">
                <a:solidFill>
                  <a:srgbClr val="DC2626"/>
                </a:solidFill>
                <a:latin typeface="Roboto Medium"/>
              </a:rPr>
              <a:t> </a:t>
            </a:r>
            <a:r>
              <a:rPr sz="1400" b="0" i="0" u="none" dirty="0" err="1">
                <a:solidFill>
                  <a:srgbClr val="DC2626"/>
                </a:solidFill>
                <a:latin typeface="Roboto Medium"/>
              </a:rPr>
              <a:t>tiền</a:t>
            </a:r>
            <a:r>
              <a:rPr sz="1400" b="0" i="0" u="none" dirty="0">
                <a:solidFill>
                  <a:srgbClr val="DC2626"/>
                </a:solidFill>
                <a:latin typeface="Roboto Medium"/>
              </a:rPr>
              <a:t> </a:t>
            </a:r>
            <a:r>
              <a:rPr sz="1400" b="0" i="0" u="none" dirty="0" err="1">
                <a:solidFill>
                  <a:srgbClr val="DC2626"/>
                </a:solidFill>
                <a:latin typeface="Roboto Medium"/>
              </a:rPr>
              <a:t>mặt</a:t>
            </a:r>
            <a:r>
              <a:rPr sz="1400" b="0" i="0" u="none" dirty="0">
                <a:solidFill>
                  <a:srgbClr val="DC2626"/>
                </a:solidFill>
                <a:latin typeface="Roboto Medium"/>
              </a:rPr>
              <a:t> (vi </a:t>
            </a:r>
            <a:r>
              <a:rPr sz="1400" b="0" i="0" u="none" dirty="0" err="1">
                <a:solidFill>
                  <a:srgbClr val="DC2626"/>
                </a:solidFill>
                <a:latin typeface="Roboto Medium"/>
              </a:rPr>
              <a:t>phạm</a:t>
            </a:r>
            <a:r>
              <a:rPr sz="1400" b="0" i="0" u="none" dirty="0">
                <a:solidFill>
                  <a:srgbClr val="DC2626"/>
                </a:solidFill>
                <a:latin typeface="Roboto Medium"/>
              </a:rPr>
              <a:t> </a:t>
            </a:r>
            <a:r>
              <a:rPr sz="1400" b="0" i="0" u="none" dirty="0" err="1">
                <a:solidFill>
                  <a:srgbClr val="DC2626"/>
                </a:solidFill>
                <a:latin typeface="Roboto Medium"/>
              </a:rPr>
              <a:t>sẽ</a:t>
            </a:r>
            <a:r>
              <a:rPr sz="1400" b="0" i="0" u="none" dirty="0">
                <a:solidFill>
                  <a:srgbClr val="DC2626"/>
                </a:solidFill>
                <a:latin typeface="Roboto Medium"/>
              </a:rPr>
              <a:t> </a:t>
            </a:r>
            <a:r>
              <a:rPr sz="1400" b="0" i="0" u="none" dirty="0" err="1">
                <a:solidFill>
                  <a:srgbClr val="DC2626"/>
                </a:solidFill>
                <a:latin typeface="Roboto Medium"/>
              </a:rPr>
              <a:t>bị</a:t>
            </a:r>
            <a:r>
              <a:rPr sz="1400" b="0" i="0" u="none" dirty="0">
                <a:solidFill>
                  <a:srgbClr val="DC2626"/>
                </a:solidFill>
                <a:latin typeface="Roboto Medium"/>
              </a:rPr>
              <a:t> </a:t>
            </a:r>
            <a:r>
              <a:rPr sz="1400" b="0" i="0" u="none" dirty="0" err="1">
                <a:solidFill>
                  <a:srgbClr val="DC2626"/>
                </a:solidFill>
                <a:latin typeface="Roboto Medium"/>
              </a:rPr>
              <a:t>ấn</a:t>
            </a:r>
            <a:r>
              <a:rPr sz="1400" b="0" i="0" u="none" dirty="0">
                <a:solidFill>
                  <a:srgbClr val="DC2626"/>
                </a:solidFill>
                <a:latin typeface="Roboto Medium"/>
              </a:rPr>
              <a:t> </a:t>
            </a:r>
            <a:r>
              <a:rPr sz="1400" b="0" i="0" u="none" dirty="0" err="1">
                <a:solidFill>
                  <a:srgbClr val="DC2626"/>
                </a:solidFill>
                <a:latin typeface="Roboto Medium"/>
              </a:rPr>
              <a:t>định</a:t>
            </a:r>
            <a:r>
              <a:rPr sz="1400" b="0" i="0" u="none" dirty="0">
                <a:solidFill>
                  <a:srgbClr val="DC2626"/>
                </a:solidFill>
                <a:latin typeface="Roboto Medium"/>
              </a:rPr>
              <a:t> </a:t>
            </a:r>
            <a:r>
              <a:rPr sz="1400" b="0" i="0" u="none" dirty="0" err="1">
                <a:solidFill>
                  <a:srgbClr val="DC2626"/>
                </a:solidFill>
                <a:latin typeface="Roboto Medium"/>
              </a:rPr>
              <a:t>thuế</a:t>
            </a:r>
            <a:r>
              <a:rPr sz="1400" b="0" i="0" u="none" dirty="0">
                <a:solidFill>
                  <a:srgbClr val="DC2626"/>
                </a:solidFill>
                <a:latin typeface="Roboto Medium"/>
              </a:rPr>
              <a:t>).</a:t>
            </a:r>
          </a:p>
        </p:txBody>
      </p:sp>
      <p:sp>
        <p:nvSpPr>
          <p:cNvPr id="5" name="Rounded Rectangle 4"/>
          <p:cNvSpPr/>
          <p:nvPr/>
        </p:nvSpPr>
        <p:spPr>
          <a:xfrm>
            <a:off x="571500" y="1484561"/>
            <a:ext cx="11049000" cy="3389857"/>
          </a:xfrm>
          <a:prstGeom prst="roundRect">
            <a:avLst>
              <a:gd name="adj" fmla="val 0"/>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graphicFrame>
        <p:nvGraphicFramePr>
          <p:cNvPr id="6" name="Table 5"/>
          <p:cNvGraphicFramePr>
            <a:graphicFrameLocks noGrp="1"/>
          </p:cNvGraphicFramePr>
          <p:nvPr>
            <p:extLst>
              <p:ext uri="{D42A27DB-BD31-4B8C-83A1-F6EECF244321}">
                <p14:modId xmlns:p14="http://schemas.microsoft.com/office/powerpoint/2010/main" val="43330753"/>
              </p:ext>
            </p:extLst>
          </p:nvPr>
        </p:nvGraphicFramePr>
        <p:xfrm>
          <a:off x="638175" y="1470945"/>
          <a:ext cx="10982325" cy="3492248"/>
        </p:xfrm>
        <a:graphic>
          <a:graphicData uri="http://schemas.openxmlformats.org/drawingml/2006/table">
            <a:tbl>
              <a:tblPr firstRow="1" bandRow="1">
                <a:tableStyleId>{5C22544A-7EE6-4342-B048-85BDC9FD1C3A}</a:tableStyleId>
              </a:tblPr>
              <a:tblGrid>
                <a:gridCol w="3795589">
                  <a:extLst>
                    <a:ext uri="{9D8B030D-6E8A-4147-A177-3AD203B41FA5}">
                      <a16:colId xmlns:a16="http://schemas.microsoft.com/office/drawing/2014/main" val="20000"/>
                    </a:ext>
                  </a:extLst>
                </a:gridCol>
                <a:gridCol w="2454455">
                  <a:extLst>
                    <a:ext uri="{9D8B030D-6E8A-4147-A177-3AD203B41FA5}">
                      <a16:colId xmlns:a16="http://schemas.microsoft.com/office/drawing/2014/main" val="20001"/>
                    </a:ext>
                  </a:extLst>
                </a:gridCol>
                <a:gridCol w="4732281">
                  <a:extLst>
                    <a:ext uri="{9D8B030D-6E8A-4147-A177-3AD203B41FA5}">
                      <a16:colId xmlns:a16="http://schemas.microsoft.com/office/drawing/2014/main" val="20002"/>
                    </a:ext>
                  </a:extLst>
                </a:gridCol>
              </a:tblGrid>
              <a:tr h="582041">
                <a:tc>
                  <a:txBody>
                    <a:bodyPr/>
                    <a:lstStyle/>
                    <a:p>
                      <a:pPr algn="l"/>
                      <a:r>
                        <a:rPr sz="1125" b="0" i="0" u="none" dirty="0" err="1">
                          <a:solidFill>
                            <a:srgbClr val="FFFFFF"/>
                          </a:solidFill>
                          <a:latin typeface="Montserrat SemiBold"/>
                        </a:rPr>
                        <a:t>Hoạt</a:t>
                      </a:r>
                      <a:r>
                        <a:rPr sz="1125" b="0" i="0" u="none" dirty="0">
                          <a:solidFill>
                            <a:srgbClr val="FFFFFF"/>
                          </a:solidFill>
                          <a:latin typeface="Montserrat SemiBold"/>
                        </a:rPr>
                        <a:t> </a:t>
                      </a:r>
                      <a:r>
                        <a:rPr sz="1125" b="0" i="0" u="none" dirty="0" err="1">
                          <a:solidFill>
                            <a:srgbClr val="FFFFFF"/>
                          </a:solidFill>
                          <a:latin typeface="Montserrat SemiBold"/>
                        </a:rPr>
                        <a:t>Động</a:t>
                      </a:r>
                      <a:r>
                        <a:rPr sz="1125" b="0" i="0" u="none" dirty="0">
                          <a:solidFill>
                            <a:srgbClr val="FFFFFF"/>
                          </a:solidFill>
                          <a:latin typeface="Montserrat SemiBold"/>
                        </a:rPr>
                        <a:t> / Giao </a:t>
                      </a:r>
                      <a:r>
                        <a:rPr sz="1125" b="0" i="0" u="none" dirty="0" err="1">
                          <a:solidFill>
                            <a:srgbClr val="FFFFFF"/>
                          </a:solidFill>
                          <a:latin typeface="Montserrat SemiBold"/>
                        </a:rPr>
                        <a:t>Dịch</a:t>
                      </a:r>
                      <a:endParaRPr sz="1125" b="0" i="0" u="none" dirty="0">
                        <a:solidFill>
                          <a:srgbClr val="FFFFFF"/>
                        </a:solidFill>
                        <a:latin typeface="Montserrat SemiBold"/>
                      </a:endParaRPr>
                    </a:p>
                  </a:txBody>
                  <a:tcPr marL="63500" marR="63500" marT="25400" marB="25400" anchor="ctr">
                    <a:lnL>
                      <a:noFill/>
                    </a:lnL>
                    <a:lnR>
                      <a:noFill/>
                    </a:lnR>
                    <a:lnT>
                      <a:noFill/>
                    </a:lnT>
                    <a:lnB>
                      <a:noFill/>
                    </a:lnB>
                    <a:solidFill>
                      <a:srgbClr val="0F172A"/>
                    </a:solidFill>
                  </a:tcPr>
                </a:tc>
                <a:tc>
                  <a:txBody>
                    <a:bodyPr/>
                    <a:lstStyle/>
                    <a:p>
                      <a:pPr algn="l"/>
                      <a:r>
                        <a:rPr sz="1125" b="0" i="0" u="none">
                          <a:solidFill>
                            <a:srgbClr val="FFFFFF"/>
                          </a:solidFill>
                          <a:latin typeface="Montserrat SemiBold"/>
                        </a:rPr>
                        <a:t>Tỷ Lệ Thuế TNDN (%)</a:t>
                      </a:r>
                    </a:p>
                  </a:txBody>
                  <a:tcPr marL="63500" marR="63500" marT="25400" marB="25400" anchor="ctr">
                    <a:lnL>
                      <a:noFill/>
                    </a:lnL>
                    <a:lnR>
                      <a:noFill/>
                    </a:lnR>
                    <a:lnT>
                      <a:noFill/>
                    </a:lnT>
                    <a:lnB>
                      <a:noFill/>
                    </a:lnB>
                    <a:solidFill>
                      <a:srgbClr val="0F172A"/>
                    </a:solidFill>
                  </a:tcPr>
                </a:tc>
                <a:tc>
                  <a:txBody>
                    <a:bodyPr/>
                    <a:lstStyle/>
                    <a:p>
                      <a:pPr algn="l"/>
                      <a:r>
                        <a:rPr sz="1125" b="0" i="0" u="none">
                          <a:solidFill>
                            <a:srgbClr val="FFFFFF"/>
                          </a:solidFill>
                          <a:latin typeface="Montserrat SemiBold"/>
                        </a:rPr>
                        <a:t>Ghi Chú / Điều Kiện Bắt Buộc</a:t>
                      </a:r>
                    </a:p>
                  </a:txBody>
                  <a:tcPr marL="63500" marR="63500" marT="25400" marB="25400" anchor="ctr">
                    <a:lnL>
                      <a:noFill/>
                    </a:lnL>
                    <a:lnR>
                      <a:noFill/>
                    </a:lnR>
                    <a:lnT>
                      <a:noFill/>
                    </a:lnT>
                    <a:lnB>
                      <a:noFill/>
                    </a:lnB>
                    <a:solidFill>
                      <a:srgbClr val="0F172A"/>
                    </a:solidFill>
                  </a:tcPr>
                </a:tc>
                <a:extLst>
                  <a:ext uri="{0D108BD9-81ED-4DB2-BD59-A6C34878D82A}">
                    <a16:rowId xmlns:a16="http://schemas.microsoft.com/office/drawing/2014/main" val="10000"/>
                  </a:ext>
                </a:extLst>
              </a:tr>
              <a:tr h="582041">
                <a:tc>
                  <a:txBody>
                    <a:bodyPr/>
                    <a:lstStyle/>
                    <a:p>
                      <a:pPr algn="l"/>
                      <a:r>
                        <a:rPr sz="1125" b="1" i="0" u="none" dirty="0" err="1">
                          <a:solidFill>
                            <a:srgbClr val="334155"/>
                          </a:solidFill>
                          <a:latin typeface="Roboto"/>
                        </a:rPr>
                        <a:t>Cung</a:t>
                      </a:r>
                      <a:r>
                        <a:rPr sz="1125" b="1" i="0" u="none" dirty="0">
                          <a:solidFill>
                            <a:srgbClr val="334155"/>
                          </a:solidFill>
                          <a:latin typeface="Roboto"/>
                        </a:rPr>
                        <a:t> </a:t>
                      </a:r>
                      <a:r>
                        <a:rPr sz="1125" b="1" i="0" u="none" dirty="0" err="1">
                          <a:solidFill>
                            <a:srgbClr val="334155"/>
                          </a:solidFill>
                          <a:latin typeface="Roboto"/>
                        </a:rPr>
                        <a:t>cấp</a:t>
                      </a:r>
                      <a:r>
                        <a:rPr sz="1125" b="1" i="0" u="none" dirty="0">
                          <a:solidFill>
                            <a:srgbClr val="334155"/>
                          </a:solidFill>
                          <a:latin typeface="Roboto"/>
                        </a:rPr>
                        <a:t> &amp; </a:t>
                      </a:r>
                      <a:r>
                        <a:rPr sz="1125" b="1" i="0" u="none" dirty="0" err="1">
                          <a:solidFill>
                            <a:srgbClr val="334155"/>
                          </a:solidFill>
                          <a:latin typeface="Roboto"/>
                        </a:rPr>
                        <a:t>Phân</a:t>
                      </a:r>
                      <a:r>
                        <a:rPr sz="1125" b="1" i="0" u="none" dirty="0">
                          <a:solidFill>
                            <a:srgbClr val="334155"/>
                          </a:solidFill>
                          <a:latin typeface="Roboto"/>
                        </a:rPr>
                        <a:t> </a:t>
                      </a:r>
                      <a:r>
                        <a:rPr sz="1125" b="1" i="0" u="none" dirty="0" err="1">
                          <a:solidFill>
                            <a:srgbClr val="334155"/>
                          </a:solidFill>
                          <a:latin typeface="Roboto"/>
                        </a:rPr>
                        <a:t>phối</a:t>
                      </a:r>
                      <a:r>
                        <a:rPr sz="1125" b="1" i="0" u="none" dirty="0">
                          <a:solidFill>
                            <a:srgbClr val="334155"/>
                          </a:solidFill>
                          <a:latin typeface="Roboto"/>
                        </a:rPr>
                        <a:t> </a:t>
                      </a:r>
                      <a:r>
                        <a:rPr sz="1125" b="1" i="0" u="none" dirty="0" err="1">
                          <a:solidFill>
                            <a:srgbClr val="334155"/>
                          </a:solidFill>
                          <a:latin typeface="Roboto"/>
                        </a:rPr>
                        <a:t>hàng</a:t>
                      </a:r>
                      <a:r>
                        <a:rPr sz="1125" b="1" i="0" u="none" dirty="0">
                          <a:solidFill>
                            <a:srgbClr val="334155"/>
                          </a:solidFill>
                          <a:latin typeface="Roboto"/>
                        </a:rPr>
                        <a:t> </a:t>
                      </a:r>
                      <a:r>
                        <a:rPr sz="1125" b="1" i="0" u="none" dirty="0" err="1">
                          <a:solidFill>
                            <a:srgbClr val="334155"/>
                          </a:solidFill>
                          <a:latin typeface="Roboto"/>
                        </a:rPr>
                        <a:t>hóa</a:t>
                      </a:r>
                      <a:endParaRPr sz="1125" b="1" i="0" u="none" dirty="0">
                        <a:solidFill>
                          <a:srgbClr val="334155"/>
                        </a:solidFill>
                        <a:latin typeface="Roboto"/>
                      </a:endParaRPr>
                    </a:p>
                  </a:txBody>
                  <a:tcPr marL="63500" marR="63500" marT="25400" marB="25400" anchor="ctr">
                    <a:lnL>
                      <a:noFill/>
                    </a:lnL>
                    <a:lnR>
                      <a:noFill/>
                    </a:lnR>
                    <a:lnT>
                      <a:noFill/>
                    </a:lnT>
                    <a:lnB>
                      <a:noFill/>
                    </a:lnB>
                    <a:noFill/>
                  </a:tcPr>
                </a:tc>
                <a:tc>
                  <a:txBody>
                    <a:bodyPr/>
                    <a:lstStyle/>
                    <a:p>
                      <a:pPr algn="l"/>
                      <a:r>
                        <a:rPr sz="1125" b="1" i="0" u="none">
                          <a:solidFill>
                            <a:srgbClr val="0284C7"/>
                          </a:solidFill>
                          <a:latin typeface="Roboto"/>
                        </a:rPr>
                        <a:t>1%</a:t>
                      </a:r>
                    </a:p>
                  </a:txBody>
                  <a:tcPr marL="63500" marR="63500" marT="25400" marB="25400" anchor="ctr">
                    <a:lnL>
                      <a:noFill/>
                    </a:lnL>
                    <a:lnR>
                      <a:noFill/>
                    </a:lnR>
                    <a:lnT>
                      <a:noFill/>
                    </a:lnT>
                    <a:lnB>
                      <a:noFill/>
                    </a:lnB>
                    <a:noFill/>
                  </a:tcPr>
                </a:tc>
                <a:tc>
                  <a:txBody>
                    <a:bodyPr/>
                    <a:lstStyle/>
                    <a:p>
                      <a:pPr algn="l"/>
                      <a:r>
                        <a:rPr sz="1125" b="0" i="0" u="none">
                          <a:solidFill>
                            <a:srgbClr val="334155"/>
                          </a:solidFill>
                          <a:latin typeface="Roboto"/>
                        </a:rPr>
                        <a:t>Áp dụng cho nhà thầu nước ngoài phân phối tại VN</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1"/>
                  </a:ext>
                </a:extLst>
              </a:tr>
              <a:tr h="582041">
                <a:tc>
                  <a:txBody>
                    <a:bodyPr/>
                    <a:lstStyle/>
                    <a:p>
                      <a:pPr algn="l"/>
                      <a:r>
                        <a:rPr sz="1125" b="1" i="0" u="none">
                          <a:solidFill>
                            <a:srgbClr val="334155"/>
                          </a:solidFill>
                          <a:latin typeface="Roboto"/>
                        </a:rPr>
                        <a:t>Dịch vụ / Quản lý Khách sạn, Casino</a:t>
                      </a:r>
                    </a:p>
                  </a:txBody>
                  <a:tcPr marL="63500" marR="63500" marT="25400" marB="25400" anchor="ctr">
                    <a:lnL>
                      <a:noFill/>
                    </a:lnL>
                    <a:lnR>
                      <a:noFill/>
                    </a:lnR>
                    <a:lnT>
                      <a:noFill/>
                    </a:lnT>
                    <a:lnB>
                      <a:noFill/>
                    </a:lnB>
                    <a:solidFill>
                      <a:srgbClr val="F8FAFC"/>
                    </a:solidFill>
                  </a:tcPr>
                </a:tc>
                <a:tc>
                  <a:txBody>
                    <a:bodyPr/>
                    <a:lstStyle/>
                    <a:p>
                      <a:pPr algn="l"/>
                      <a:r>
                        <a:rPr sz="1125" b="1" i="0" u="none" dirty="0">
                          <a:solidFill>
                            <a:srgbClr val="0284C7"/>
                          </a:solidFill>
                          <a:latin typeface="Roboto"/>
                        </a:rPr>
                        <a:t>5% / 10%</a:t>
                      </a:r>
                    </a:p>
                  </a:txBody>
                  <a:tcPr marL="63500" marR="63500" marT="25400" marB="25400" anchor="ctr">
                    <a:lnL>
                      <a:noFill/>
                    </a:lnL>
                    <a:lnR>
                      <a:noFill/>
                    </a:lnR>
                    <a:lnT>
                      <a:noFill/>
                    </a:lnT>
                    <a:lnB>
                      <a:noFill/>
                    </a:lnB>
                    <a:solidFill>
                      <a:srgbClr val="F8FAFC"/>
                    </a:solidFill>
                  </a:tcPr>
                </a:tc>
                <a:tc>
                  <a:txBody>
                    <a:bodyPr/>
                    <a:lstStyle/>
                    <a:p>
                      <a:pPr algn="l"/>
                      <a:r>
                        <a:rPr sz="1125" b="0" i="0" u="none">
                          <a:solidFill>
                            <a:srgbClr val="334155"/>
                          </a:solidFill>
                          <a:latin typeface="Roboto"/>
                        </a:rPr>
                        <a:t>Dịch vụ đi kèm hàng hóa không tách riêng: 2%</a:t>
                      </a:r>
                    </a:p>
                  </a:txBody>
                  <a:tcPr marL="63500" marR="63500" marT="25400" marB="25400" anchor="ctr">
                    <a:lnL>
                      <a:noFill/>
                    </a:lnL>
                    <a:lnR>
                      <a:noFill/>
                    </a:lnR>
                    <a:lnT>
                      <a:noFill/>
                    </a:lnT>
                    <a:lnB>
                      <a:noFill/>
                    </a:lnB>
                    <a:solidFill>
                      <a:srgbClr val="F8FAFC"/>
                    </a:solidFill>
                  </a:tcPr>
                </a:tc>
                <a:extLst>
                  <a:ext uri="{0D108BD9-81ED-4DB2-BD59-A6C34878D82A}">
                    <a16:rowId xmlns:a16="http://schemas.microsoft.com/office/drawing/2014/main" val="10002"/>
                  </a:ext>
                </a:extLst>
              </a:tr>
              <a:tr h="582041">
                <a:tc>
                  <a:txBody>
                    <a:bodyPr/>
                    <a:lstStyle/>
                    <a:p>
                      <a:pPr algn="l"/>
                      <a:r>
                        <a:rPr sz="1125" b="1" i="0" u="none" dirty="0" err="1">
                          <a:solidFill>
                            <a:srgbClr val="334155"/>
                          </a:solidFill>
                          <a:latin typeface="Roboto"/>
                        </a:rPr>
                        <a:t>Bản</a:t>
                      </a:r>
                      <a:r>
                        <a:rPr sz="1125" b="1" i="0" u="none" dirty="0">
                          <a:solidFill>
                            <a:srgbClr val="334155"/>
                          </a:solidFill>
                          <a:latin typeface="Roboto"/>
                        </a:rPr>
                        <a:t> </a:t>
                      </a:r>
                      <a:r>
                        <a:rPr sz="1125" b="1" i="0" u="none" dirty="0" err="1">
                          <a:solidFill>
                            <a:srgbClr val="334155"/>
                          </a:solidFill>
                          <a:latin typeface="Roboto"/>
                        </a:rPr>
                        <a:t>quyền</a:t>
                      </a:r>
                      <a:r>
                        <a:rPr sz="1125" b="1" i="0" u="none" dirty="0">
                          <a:solidFill>
                            <a:srgbClr val="334155"/>
                          </a:solidFill>
                          <a:latin typeface="Roboto"/>
                        </a:rPr>
                        <a:t> / </a:t>
                      </a:r>
                      <a:r>
                        <a:rPr sz="1125" b="1" i="0" u="none" dirty="0" err="1">
                          <a:solidFill>
                            <a:srgbClr val="334155"/>
                          </a:solidFill>
                          <a:latin typeface="Roboto"/>
                        </a:rPr>
                        <a:t>Thuê</a:t>
                      </a:r>
                      <a:r>
                        <a:rPr sz="1125" b="1" i="0" u="none" dirty="0">
                          <a:solidFill>
                            <a:srgbClr val="334155"/>
                          </a:solidFill>
                          <a:latin typeface="Roboto"/>
                        </a:rPr>
                        <a:t> </a:t>
                      </a:r>
                      <a:r>
                        <a:rPr sz="1125" b="1" i="0" u="none" dirty="0" err="1">
                          <a:solidFill>
                            <a:srgbClr val="334155"/>
                          </a:solidFill>
                          <a:latin typeface="Roboto"/>
                        </a:rPr>
                        <a:t>giàn</a:t>
                      </a:r>
                      <a:r>
                        <a:rPr sz="1125" b="1" i="0" u="none" dirty="0">
                          <a:solidFill>
                            <a:srgbClr val="334155"/>
                          </a:solidFill>
                          <a:latin typeface="Roboto"/>
                        </a:rPr>
                        <a:t> </a:t>
                      </a:r>
                      <a:r>
                        <a:rPr sz="1125" b="1" i="0" u="none" dirty="0" err="1">
                          <a:solidFill>
                            <a:srgbClr val="334155"/>
                          </a:solidFill>
                          <a:latin typeface="Roboto"/>
                        </a:rPr>
                        <a:t>khoan</a:t>
                      </a:r>
                      <a:r>
                        <a:rPr sz="1125" b="1" i="0" u="none" dirty="0">
                          <a:solidFill>
                            <a:srgbClr val="334155"/>
                          </a:solidFill>
                          <a:latin typeface="Roboto"/>
                        </a:rPr>
                        <a:t>, </a:t>
                      </a:r>
                      <a:r>
                        <a:rPr sz="1125" b="1" i="0" u="none" dirty="0" err="1">
                          <a:solidFill>
                            <a:srgbClr val="334155"/>
                          </a:solidFill>
                          <a:latin typeface="Roboto"/>
                        </a:rPr>
                        <a:t>máy</a:t>
                      </a:r>
                      <a:r>
                        <a:rPr sz="1125" b="1" i="0" u="none" dirty="0">
                          <a:solidFill>
                            <a:srgbClr val="334155"/>
                          </a:solidFill>
                          <a:latin typeface="Roboto"/>
                        </a:rPr>
                        <a:t> </a:t>
                      </a:r>
                      <a:r>
                        <a:rPr sz="1125" b="1" i="0" u="none" dirty="0" err="1">
                          <a:solidFill>
                            <a:srgbClr val="334155"/>
                          </a:solidFill>
                          <a:latin typeface="Roboto"/>
                        </a:rPr>
                        <a:t>móc</a:t>
                      </a:r>
                      <a:endParaRPr sz="1125" b="1" i="0" u="none" dirty="0">
                        <a:solidFill>
                          <a:srgbClr val="334155"/>
                        </a:solidFill>
                        <a:latin typeface="Roboto"/>
                      </a:endParaRPr>
                    </a:p>
                  </a:txBody>
                  <a:tcPr marL="63500" marR="63500" marT="25400" marB="25400" anchor="ctr">
                    <a:lnL>
                      <a:noFill/>
                    </a:lnL>
                    <a:lnR>
                      <a:noFill/>
                    </a:lnR>
                    <a:lnT>
                      <a:noFill/>
                    </a:lnT>
                    <a:lnB>
                      <a:noFill/>
                    </a:lnB>
                    <a:noFill/>
                  </a:tcPr>
                </a:tc>
                <a:tc>
                  <a:txBody>
                    <a:bodyPr/>
                    <a:lstStyle/>
                    <a:p>
                      <a:pPr algn="l"/>
                      <a:r>
                        <a:rPr sz="1125" b="1" i="0" u="none">
                          <a:solidFill>
                            <a:srgbClr val="0284C7"/>
                          </a:solidFill>
                          <a:latin typeface="Roboto"/>
                        </a:rPr>
                        <a:t>10% / 5%</a:t>
                      </a:r>
                    </a:p>
                  </a:txBody>
                  <a:tcPr marL="63500" marR="63500" marT="25400" marB="25400" anchor="ctr">
                    <a:lnL>
                      <a:noFill/>
                    </a:lnL>
                    <a:lnR>
                      <a:noFill/>
                    </a:lnR>
                    <a:lnT>
                      <a:noFill/>
                    </a:lnT>
                    <a:lnB>
                      <a:noFill/>
                    </a:lnB>
                    <a:noFill/>
                  </a:tcPr>
                </a:tc>
                <a:tc>
                  <a:txBody>
                    <a:bodyPr/>
                    <a:lstStyle/>
                    <a:p>
                      <a:pPr algn="l"/>
                      <a:r>
                        <a:rPr sz="1125" b="0" i="0" u="none">
                          <a:solidFill>
                            <a:srgbClr val="334155"/>
                          </a:solidFill>
                          <a:latin typeface="Roboto"/>
                        </a:rPr>
                        <a:t>Cho thuê máy bay, tàu biển: 2%</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3"/>
                  </a:ext>
                </a:extLst>
              </a:tr>
              <a:tr h="582041">
                <a:tc>
                  <a:txBody>
                    <a:bodyPr/>
                    <a:lstStyle/>
                    <a:p>
                      <a:pPr algn="l"/>
                      <a:r>
                        <a:rPr sz="1125" b="1" i="0" u="none" dirty="0" err="1">
                          <a:solidFill>
                            <a:srgbClr val="334155"/>
                          </a:solidFill>
                          <a:latin typeface="Roboto"/>
                        </a:rPr>
                        <a:t>Lãi</a:t>
                      </a:r>
                      <a:r>
                        <a:rPr sz="1125" b="1" i="0" u="none" dirty="0">
                          <a:solidFill>
                            <a:srgbClr val="334155"/>
                          </a:solidFill>
                          <a:latin typeface="Roboto"/>
                        </a:rPr>
                        <a:t> </a:t>
                      </a:r>
                      <a:r>
                        <a:rPr sz="1125" b="1" i="0" u="none" dirty="0" err="1">
                          <a:solidFill>
                            <a:srgbClr val="334155"/>
                          </a:solidFill>
                          <a:latin typeface="Roboto"/>
                        </a:rPr>
                        <a:t>tiền</a:t>
                      </a:r>
                      <a:r>
                        <a:rPr sz="1125" b="1" i="0" u="none" dirty="0">
                          <a:solidFill>
                            <a:srgbClr val="334155"/>
                          </a:solidFill>
                          <a:latin typeface="Roboto"/>
                        </a:rPr>
                        <a:t> </a:t>
                      </a:r>
                      <a:r>
                        <a:rPr sz="1125" b="1" i="0" u="none" dirty="0" err="1">
                          <a:solidFill>
                            <a:srgbClr val="334155"/>
                          </a:solidFill>
                          <a:latin typeface="Roboto"/>
                        </a:rPr>
                        <a:t>vay</a:t>
                      </a:r>
                      <a:r>
                        <a:rPr sz="1125" b="1" i="0" u="none" dirty="0">
                          <a:solidFill>
                            <a:srgbClr val="334155"/>
                          </a:solidFill>
                          <a:latin typeface="Roboto"/>
                        </a:rPr>
                        <a:t> / </a:t>
                      </a:r>
                      <a:r>
                        <a:rPr sz="1125" b="1" i="0" u="none" dirty="0" err="1">
                          <a:solidFill>
                            <a:srgbClr val="334155"/>
                          </a:solidFill>
                          <a:latin typeface="Roboto"/>
                        </a:rPr>
                        <a:t>Phái</a:t>
                      </a:r>
                      <a:r>
                        <a:rPr sz="1125" b="1" i="0" u="none" dirty="0">
                          <a:solidFill>
                            <a:srgbClr val="334155"/>
                          </a:solidFill>
                          <a:latin typeface="Roboto"/>
                        </a:rPr>
                        <a:t> </a:t>
                      </a:r>
                      <a:r>
                        <a:rPr sz="1125" b="1" i="0" u="none" dirty="0" err="1">
                          <a:solidFill>
                            <a:srgbClr val="334155"/>
                          </a:solidFill>
                          <a:latin typeface="Roboto"/>
                        </a:rPr>
                        <a:t>sinh</a:t>
                      </a:r>
                      <a:r>
                        <a:rPr sz="1125" b="1" i="0" u="none" dirty="0">
                          <a:solidFill>
                            <a:srgbClr val="334155"/>
                          </a:solidFill>
                          <a:latin typeface="Roboto"/>
                        </a:rPr>
                        <a:t> </a:t>
                      </a:r>
                      <a:r>
                        <a:rPr sz="1125" b="1" i="0" u="none" dirty="0" err="1">
                          <a:solidFill>
                            <a:srgbClr val="334155"/>
                          </a:solidFill>
                          <a:latin typeface="Roboto"/>
                        </a:rPr>
                        <a:t>tài</a:t>
                      </a:r>
                      <a:r>
                        <a:rPr sz="1125" b="1" i="0" u="none" dirty="0">
                          <a:solidFill>
                            <a:srgbClr val="334155"/>
                          </a:solidFill>
                          <a:latin typeface="Roboto"/>
                        </a:rPr>
                        <a:t> </a:t>
                      </a:r>
                      <a:r>
                        <a:rPr sz="1125" b="1" i="0" u="none" dirty="0" err="1">
                          <a:solidFill>
                            <a:srgbClr val="334155"/>
                          </a:solidFill>
                          <a:latin typeface="Roboto"/>
                        </a:rPr>
                        <a:t>chính</a:t>
                      </a:r>
                      <a:endParaRPr sz="1125" b="1" i="0" u="none" dirty="0">
                        <a:solidFill>
                          <a:srgbClr val="334155"/>
                        </a:solidFill>
                        <a:latin typeface="Roboto"/>
                      </a:endParaRPr>
                    </a:p>
                  </a:txBody>
                  <a:tcPr marL="63500" marR="63500" marT="25400" marB="25400" anchor="ctr">
                    <a:lnL>
                      <a:noFill/>
                    </a:lnL>
                    <a:lnR>
                      <a:noFill/>
                    </a:lnR>
                    <a:lnT>
                      <a:noFill/>
                    </a:lnT>
                    <a:lnB>
                      <a:noFill/>
                    </a:lnB>
                    <a:solidFill>
                      <a:srgbClr val="F8FAFC"/>
                    </a:solidFill>
                  </a:tcPr>
                </a:tc>
                <a:tc>
                  <a:txBody>
                    <a:bodyPr/>
                    <a:lstStyle/>
                    <a:p>
                      <a:pPr algn="l"/>
                      <a:r>
                        <a:rPr sz="1125" b="1" i="0" u="none" dirty="0">
                          <a:solidFill>
                            <a:srgbClr val="0284C7"/>
                          </a:solidFill>
                          <a:latin typeface="Roboto"/>
                        </a:rPr>
                        <a:t>5% / 2%</a:t>
                      </a:r>
                    </a:p>
                  </a:txBody>
                  <a:tcPr marL="63500" marR="63500" marT="25400" marB="25400" anchor="ctr">
                    <a:lnL>
                      <a:noFill/>
                    </a:lnL>
                    <a:lnR>
                      <a:noFill/>
                    </a:lnR>
                    <a:lnT>
                      <a:noFill/>
                    </a:lnT>
                    <a:lnB>
                      <a:noFill/>
                    </a:lnB>
                    <a:solidFill>
                      <a:srgbClr val="F8FAFC"/>
                    </a:solidFill>
                  </a:tcPr>
                </a:tc>
                <a:tc>
                  <a:txBody>
                    <a:bodyPr/>
                    <a:lstStyle/>
                    <a:p>
                      <a:pPr algn="l"/>
                      <a:r>
                        <a:rPr sz="1125" b="0" i="0" u="none">
                          <a:solidFill>
                            <a:srgbClr val="334155"/>
                          </a:solidFill>
                          <a:latin typeface="Roboto"/>
                        </a:rPr>
                        <a:t>Chuyển nhượng chứng khoán, tái bảo hiểm: 0,1%</a:t>
                      </a:r>
                    </a:p>
                  </a:txBody>
                  <a:tcPr marL="63500" marR="63500" marT="25400" marB="25400" anchor="ctr">
                    <a:lnL>
                      <a:noFill/>
                    </a:lnL>
                    <a:lnR>
                      <a:noFill/>
                    </a:lnR>
                    <a:lnT>
                      <a:noFill/>
                    </a:lnT>
                    <a:lnB>
                      <a:noFill/>
                    </a:lnB>
                    <a:solidFill>
                      <a:srgbClr val="F8FAFC"/>
                    </a:solidFill>
                  </a:tcPr>
                </a:tc>
                <a:extLst>
                  <a:ext uri="{0D108BD9-81ED-4DB2-BD59-A6C34878D82A}">
                    <a16:rowId xmlns:a16="http://schemas.microsoft.com/office/drawing/2014/main" val="10004"/>
                  </a:ext>
                </a:extLst>
              </a:tr>
              <a:tr h="582043">
                <a:tc>
                  <a:txBody>
                    <a:bodyPr/>
                    <a:lstStyle/>
                    <a:p>
                      <a:pPr algn="l"/>
                      <a:r>
                        <a:rPr sz="1125" b="1" i="0" u="none" dirty="0" err="1">
                          <a:solidFill>
                            <a:srgbClr val="334155"/>
                          </a:solidFill>
                          <a:latin typeface="Roboto"/>
                        </a:rPr>
                        <a:t>Chuyển</a:t>
                      </a:r>
                      <a:r>
                        <a:rPr sz="1125" b="1" i="0" u="none" dirty="0">
                          <a:solidFill>
                            <a:srgbClr val="334155"/>
                          </a:solidFill>
                          <a:latin typeface="Roboto"/>
                        </a:rPr>
                        <a:t> </a:t>
                      </a:r>
                      <a:r>
                        <a:rPr sz="1125" b="1" i="0" u="none" dirty="0" err="1">
                          <a:solidFill>
                            <a:srgbClr val="334155"/>
                          </a:solidFill>
                          <a:latin typeface="Roboto"/>
                        </a:rPr>
                        <a:t>nhượng</a:t>
                      </a:r>
                      <a:r>
                        <a:rPr sz="1125" b="1" i="0" u="none" dirty="0">
                          <a:solidFill>
                            <a:srgbClr val="334155"/>
                          </a:solidFill>
                          <a:latin typeface="Roboto"/>
                        </a:rPr>
                        <a:t> </a:t>
                      </a:r>
                      <a:r>
                        <a:rPr sz="1125" b="1" i="0" u="none" dirty="0" err="1">
                          <a:solidFill>
                            <a:srgbClr val="334155"/>
                          </a:solidFill>
                          <a:latin typeface="Roboto"/>
                        </a:rPr>
                        <a:t>vốn</a:t>
                      </a:r>
                      <a:r>
                        <a:rPr sz="1125" b="1" i="0" u="none" dirty="0">
                          <a:solidFill>
                            <a:srgbClr val="334155"/>
                          </a:solidFill>
                          <a:latin typeface="Roboto"/>
                        </a:rPr>
                        <a:t> &amp; </a:t>
                      </a:r>
                      <a:r>
                        <a:rPr sz="1125" b="1" i="0" u="none" dirty="0" err="1">
                          <a:solidFill>
                            <a:srgbClr val="334155"/>
                          </a:solidFill>
                          <a:latin typeface="Roboto"/>
                        </a:rPr>
                        <a:t>Bất</a:t>
                      </a:r>
                      <a:r>
                        <a:rPr sz="1125" b="1" i="0" u="none" dirty="0">
                          <a:solidFill>
                            <a:srgbClr val="334155"/>
                          </a:solidFill>
                          <a:latin typeface="Roboto"/>
                        </a:rPr>
                        <a:t> </a:t>
                      </a:r>
                      <a:r>
                        <a:rPr sz="1125" b="1" i="0" u="none" dirty="0" err="1">
                          <a:solidFill>
                            <a:srgbClr val="334155"/>
                          </a:solidFill>
                          <a:latin typeface="Roboto"/>
                        </a:rPr>
                        <a:t>động</a:t>
                      </a:r>
                      <a:r>
                        <a:rPr sz="1125" b="1" i="0" u="none" dirty="0">
                          <a:solidFill>
                            <a:srgbClr val="334155"/>
                          </a:solidFill>
                          <a:latin typeface="Roboto"/>
                        </a:rPr>
                        <a:t> </a:t>
                      </a:r>
                      <a:r>
                        <a:rPr sz="1125" b="1" i="0" u="none" dirty="0" err="1">
                          <a:solidFill>
                            <a:srgbClr val="334155"/>
                          </a:solidFill>
                          <a:latin typeface="Roboto"/>
                        </a:rPr>
                        <a:t>sản</a:t>
                      </a:r>
                      <a:endParaRPr sz="1125" b="1" i="0" u="none" dirty="0">
                        <a:solidFill>
                          <a:srgbClr val="334155"/>
                        </a:solidFill>
                        <a:latin typeface="Roboto"/>
                      </a:endParaRPr>
                    </a:p>
                  </a:txBody>
                  <a:tcPr marL="63500" marR="63500" marT="25400" marB="25400" anchor="ctr">
                    <a:lnL>
                      <a:noFill/>
                    </a:lnL>
                    <a:lnR>
                      <a:noFill/>
                    </a:lnR>
                    <a:lnT>
                      <a:noFill/>
                    </a:lnT>
                    <a:lnB>
                      <a:noFill/>
                    </a:lnB>
                    <a:noFill/>
                  </a:tcPr>
                </a:tc>
                <a:tc>
                  <a:txBody>
                    <a:bodyPr/>
                    <a:lstStyle/>
                    <a:p>
                      <a:pPr algn="l"/>
                      <a:r>
                        <a:rPr sz="1125" b="1" i="0" u="none">
                          <a:solidFill>
                            <a:srgbClr val="0284C7"/>
                          </a:solidFill>
                          <a:latin typeface="Roboto"/>
                        </a:rPr>
                        <a:t>2%</a:t>
                      </a:r>
                    </a:p>
                  </a:txBody>
                  <a:tcPr marL="63500" marR="63500" marT="25400" marB="25400" anchor="ctr">
                    <a:lnL>
                      <a:noFill/>
                    </a:lnL>
                    <a:lnR>
                      <a:noFill/>
                    </a:lnR>
                    <a:lnT>
                      <a:noFill/>
                    </a:lnT>
                    <a:lnB>
                      <a:noFill/>
                    </a:lnB>
                    <a:noFill/>
                  </a:tcPr>
                </a:tc>
                <a:tc>
                  <a:txBody>
                    <a:bodyPr/>
                    <a:lstStyle/>
                    <a:p>
                      <a:pPr algn="l"/>
                      <a:r>
                        <a:rPr sz="1125" b="0" i="0" u="none" dirty="0" err="1">
                          <a:solidFill>
                            <a:srgbClr val="334155"/>
                          </a:solidFill>
                          <a:latin typeface="Roboto"/>
                        </a:rPr>
                        <a:t>Tính</a:t>
                      </a:r>
                      <a:r>
                        <a:rPr sz="1125" b="0" i="0" u="none" dirty="0">
                          <a:solidFill>
                            <a:srgbClr val="334155"/>
                          </a:solidFill>
                          <a:latin typeface="Roboto"/>
                        </a:rPr>
                        <a:t> </a:t>
                      </a:r>
                      <a:r>
                        <a:rPr sz="1125" b="0" i="0" u="none" dirty="0" err="1">
                          <a:solidFill>
                            <a:srgbClr val="334155"/>
                          </a:solidFill>
                          <a:latin typeface="Roboto"/>
                        </a:rPr>
                        <a:t>trên</a:t>
                      </a:r>
                      <a:r>
                        <a:rPr sz="1125" b="0" i="0" u="none" dirty="0">
                          <a:solidFill>
                            <a:srgbClr val="334155"/>
                          </a:solidFill>
                          <a:latin typeface="Roboto"/>
                        </a:rPr>
                        <a:t> </a:t>
                      </a:r>
                      <a:r>
                        <a:rPr sz="1125" b="0" i="0" u="none" dirty="0" err="1">
                          <a:solidFill>
                            <a:srgbClr val="334155"/>
                          </a:solidFill>
                          <a:latin typeface="Roboto"/>
                        </a:rPr>
                        <a:t>giá</a:t>
                      </a:r>
                      <a:r>
                        <a:rPr sz="1125" b="0" i="0" u="none" dirty="0">
                          <a:solidFill>
                            <a:srgbClr val="334155"/>
                          </a:solidFill>
                          <a:latin typeface="Roboto"/>
                        </a:rPr>
                        <a:t> </a:t>
                      </a:r>
                      <a:r>
                        <a:rPr sz="1125" b="0" i="0" u="none" dirty="0" err="1">
                          <a:solidFill>
                            <a:srgbClr val="334155"/>
                          </a:solidFill>
                          <a:latin typeface="Roboto"/>
                        </a:rPr>
                        <a:t>chuyển</a:t>
                      </a:r>
                      <a:r>
                        <a:rPr sz="1125" b="0" i="0" u="none" dirty="0">
                          <a:solidFill>
                            <a:srgbClr val="334155"/>
                          </a:solidFill>
                          <a:latin typeface="Roboto"/>
                        </a:rPr>
                        <a:t> </a:t>
                      </a:r>
                      <a:r>
                        <a:rPr sz="1125" b="0" i="0" u="none" dirty="0" err="1">
                          <a:solidFill>
                            <a:srgbClr val="334155"/>
                          </a:solidFill>
                          <a:latin typeface="Roboto"/>
                        </a:rPr>
                        <a:t>nhượng</a:t>
                      </a:r>
                      <a:r>
                        <a:rPr sz="1125" b="0" i="0" u="none" dirty="0">
                          <a:solidFill>
                            <a:srgbClr val="334155"/>
                          </a:solidFill>
                          <a:latin typeface="Roboto"/>
                        </a:rPr>
                        <a:t> / </a:t>
                      </a:r>
                      <a:r>
                        <a:rPr sz="1125" b="0" i="0" u="none" dirty="0" err="1">
                          <a:solidFill>
                            <a:srgbClr val="334155"/>
                          </a:solidFill>
                          <a:latin typeface="Roboto"/>
                        </a:rPr>
                        <a:t>thu</a:t>
                      </a:r>
                      <a:r>
                        <a:rPr sz="1125" b="0" i="0" u="none" dirty="0">
                          <a:solidFill>
                            <a:srgbClr val="334155"/>
                          </a:solidFill>
                          <a:latin typeface="Roboto"/>
                        </a:rPr>
                        <a:t> </a:t>
                      </a:r>
                      <a:r>
                        <a:rPr sz="1125" b="0" i="0" u="none" dirty="0" err="1">
                          <a:solidFill>
                            <a:srgbClr val="334155"/>
                          </a:solidFill>
                          <a:latin typeface="Roboto"/>
                        </a:rPr>
                        <a:t>nhập</a:t>
                      </a:r>
                      <a:endParaRPr sz="1125" b="0" i="0" u="none" dirty="0">
                        <a:solidFill>
                          <a:srgbClr val="334155"/>
                        </a:solidFill>
                        <a:latin typeface="Roboto"/>
                      </a:endParaRPr>
                    </a:p>
                  </a:txBody>
                  <a:tcPr marL="63500" marR="63500" marT="25400" marB="25400" anchor="ctr">
                    <a:lnL>
                      <a:noFill/>
                    </a:lnL>
                    <a:lnR>
                      <a:noFill/>
                    </a:lnR>
                    <a:lnT>
                      <a:noFill/>
                    </a:lnT>
                    <a:lnB>
                      <a:noFill/>
                    </a:lnB>
                    <a:noFill/>
                  </a:tcPr>
                </a:tc>
                <a:extLst>
                  <a:ext uri="{0D108BD9-81ED-4DB2-BD59-A6C34878D82A}">
                    <a16:rowId xmlns:a16="http://schemas.microsoft.com/office/drawing/2014/main" val="10005"/>
                  </a:ext>
                </a:extLst>
              </a:tr>
            </a:tbl>
          </a:graphicData>
        </a:graphic>
      </p:graphicFrame>
      <p:sp>
        <p:nvSpPr>
          <p:cNvPr id="7" name="Rectangle 6"/>
          <p:cNvSpPr/>
          <p:nvPr/>
        </p:nvSpPr>
        <p:spPr>
          <a:xfrm>
            <a:off x="571500" y="3231356"/>
            <a:ext cx="3818632"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4390132" y="3231356"/>
            <a:ext cx="2469356"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6859488" y="3231356"/>
            <a:ext cx="4761011"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571500" y="3640931"/>
            <a:ext cx="3818632"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4390132" y="3640931"/>
            <a:ext cx="2469356"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6859488" y="3640931"/>
            <a:ext cx="4761011"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571500" y="4050506"/>
            <a:ext cx="3818632"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390132" y="4050506"/>
            <a:ext cx="2469356"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6859488" y="4050506"/>
            <a:ext cx="4761011"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571500" y="4460081"/>
            <a:ext cx="3818632"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4390132" y="4460081"/>
            <a:ext cx="2469356"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6859488" y="4460081"/>
            <a:ext cx="4761011"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571500" y="476250"/>
            <a:ext cx="11601450" cy="371475"/>
          </a:xfrm>
          <a:prstGeom prst="rect">
            <a:avLst/>
          </a:prstGeom>
          <a:noFill/>
        </p:spPr>
        <p:txBody>
          <a:bodyPr wrap="square" lIns="0" tIns="0" rIns="0" bIns="0" anchor="t">
            <a:spAutoFit/>
          </a:bodyPr>
          <a:lstStyle/>
          <a:p>
            <a:pPr algn="l"/>
            <a:r>
              <a:rPr sz="2400" b="1" i="0" u="none" dirty="0">
                <a:solidFill>
                  <a:srgbClr val="0284C7"/>
                </a:solidFill>
                <a:latin typeface="Montserrat"/>
              </a:rPr>
              <a:t>THUẾ NHÀ THẦU &amp; CHUYỂN NHƯỢNG VỐN</a:t>
            </a:r>
          </a:p>
        </p:txBody>
      </p:sp>
      <p:sp>
        <p:nvSpPr>
          <p:cNvPr id="20" name="Rounded Rectangle 19"/>
          <p:cNvSpPr/>
          <p:nvPr/>
        </p:nvSpPr>
        <p:spPr>
          <a:xfrm>
            <a:off x="7486650" y="732757"/>
            <a:ext cx="571500" cy="38100"/>
          </a:xfrm>
          <a:prstGeom prst="roundRect">
            <a:avLst>
              <a:gd name="adj" fmla="val 50000"/>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1" name="Picture 20" descr="image.png">
            <a:extLst>
              <a:ext uri="{FF2B5EF4-FFF2-40B4-BE49-F238E27FC236}">
                <a16:creationId xmlns:a16="http://schemas.microsoft.com/office/drawing/2014/main" id="{50386942-FB23-4D6F-9776-01C4078866B4}"/>
              </a:ext>
            </a:extLst>
          </p:cNvPr>
          <p:cNvPicPr>
            <a:picLocks noChangeAspect="1"/>
          </p:cNvPicPr>
          <p:nvPr/>
        </p:nvPicPr>
        <p:blipFill>
          <a:blip r:embed="rId4"/>
          <a:stretch>
            <a:fillRect/>
          </a:stretch>
        </p:blipFill>
        <p:spPr>
          <a:xfrm>
            <a:off x="1087436" y="5189414"/>
            <a:ext cx="454025" cy="209550"/>
          </a:xfrm>
          <a:prstGeom prst="rect">
            <a:avLst/>
          </a:prstGeom>
        </p:spPr>
      </p:pic>
      <p:pic>
        <p:nvPicPr>
          <p:cNvPr id="22" name="Picture 21" descr="image.png">
            <a:extLst>
              <a:ext uri="{FF2B5EF4-FFF2-40B4-BE49-F238E27FC236}">
                <a16:creationId xmlns:a16="http://schemas.microsoft.com/office/drawing/2014/main" id="{C65C999E-304E-4BDE-8E7F-7458BC5ED059}"/>
              </a:ext>
            </a:extLst>
          </p:cNvPr>
          <p:cNvPicPr>
            <a:picLocks noChangeAspect="1"/>
          </p:cNvPicPr>
          <p:nvPr/>
        </p:nvPicPr>
        <p:blipFill>
          <a:blip r:embed="rId4"/>
          <a:stretch>
            <a:fillRect/>
          </a:stretch>
        </p:blipFill>
        <p:spPr>
          <a:xfrm>
            <a:off x="9583736" y="4592574"/>
            <a:ext cx="454025" cy="209550"/>
          </a:xfrm>
          <a:prstGeom prst="rect">
            <a:avLst/>
          </a:prstGeom>
        </p:spPr>
      </p:pic>
      <p:pic>
        <p:nvPicPr>
          <p:cNvPr id="23" name="Picture 2" descr="hình ảnh logo thuế nhà nước - Inkythuatso">
            <a:extLst>
              <a:ext uri="{FF2B5EF4-FFF2-40B4-BE49-F238E27FC236}">
                <a16:creationId xmlns:a16="http://schemas.microsoft.com/office/drawing/2014/main" id="{52039AFF-270F-4086-85D5-AD8ED5D8B668}"/>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597794" y="356902"/>
            <a:ext cx="832206" cy="8406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9906000" y="4572000"/>
            <a:ext cx="3048000" cy="3048000"/>
          </a:xfrm>
          <a:prstGeom prst="rect">
            <a:avLst/>
          </a:prstGeom>
        </p:spPr>
      </p:pic>
      <p:pic>
        <p:nvPicPr>
          <p:cNvPr id="4" name="Picture 3" descr="image.png"/>
          <p:cNvPicPr>
            <a:picLocks noChangeAspect="1"/>
          </p:cNvPicPr>
          <p:nvPr/>
        </p:nvPicPr>
        <p:blipFill>
          <a:blip r:embed="rId4"/>
          <a:stretch>
            <a:fillRect/>
          </a:stretch>
        </p:blipFill>
        <p:spPr>
          <a:xfrm>
            <a:off x="571500" y="2476500"/>
            <a:ext cx="5381625" cy="2609850"/>
          </a:xfrm>
          <a:prstGeom prst="rect">
            <a:avLst/>
          </a:prstGeom>
        </p:spPr>
      </p:pic>
      <p:pic>
        <p:nvPicPr>
          <p:cNvPr id="5" name="Picture 4" descr="image.png"/>
          <p:cNvPicPr>
            <a:picLocks noChangeAspect="1"/>
          </p:cNvPicPr>
          <p:nvPr/>
        </p:nvPicPr>
        <p:blipFill>
          <a:blip r:embed="rId5"/>
          <a:stretch>
            <a:fillRect/>
          </a:stretch>
        </p:blipFill>
        <p:spPr>
          <a:xfrm>
            <a:off x="6238875" y="2476500"/>
            <a:ext cx="5381625" cy="2609850"/>
          </a:xfrm>
          <a:prstGeom prst="rect">
            <a:avLst/>
          </a:prstGeom>
        </p:spPr>
      </p:pic>
      <p:sp>
        <p:nvSpPr>
          <p:cNvPr id="6" name="TextBox 5"/>
          <p:cNvSpPr txBox="1"/>
          <p:nvPr/>
        </p:nvSpPr>
        <p:spPr>
          <a:xfrm>
            <a:off x="1114425" y="2743200"/>
            <a:ext cx="4840605" cy="228600"/>
          </a:xfrm>
          <a:prstGeom prst="rect">
            <a:avLst/>
          </a:prstGeom>
          <a:noFill/>
        </p:spPr>
        <p:txBody>
          <a:bodyPr wrap="square" lIns="0" tIns="0" rIns="0" bIns="0" anchor="ctr">
            <a:spAutoFit/>
          </a:bodyPr>
          <a:lstStyle/>
          <a:p>
            <a:pPr algn="l"/>
            <a:r>
              <a:rPr sz="1500" b="1" i="0" u="none">
                <a:solidFill>
                  <a:srgbClr val="0284C7"/>
                </a:solidFill>
                <a:latin typeface="Montserrat"/>
              </a:rPr>
              <a:t>Dự Án Đầu Tư Mới &amp; Mở Rộng</a:t>
            </a:r>
          </a:p>
        </p:txBody>
      </p:sp>
      <p:sp>
        <p:nvSpPr>
          <p:cNvPr id="7" name="TextBox 6"/>
          <p:cNvSpPr txBox="1"/>
          <p:nvPr/>
        </p:nvSpPr>
        <p:spPr>
          <a:xfrm>
            <a:off x="6800850" y="2743200"/>
            <a:ext cx="4820602" cy="228600"/>
          </a:xfrm>
          <a:prstGeom prst="rect">
            <a:avLst/>
          </a:prstGeom>
          <a:noFill/>
        </p:spPr>
        <p:txBody>
          <a:bodyPr wrap="square" lIns="0" tIns="0" rIns="0" bIns="0" anchor="ctr">
            <a:spAutoFit/>
          </a:bodyPr>
          <a:lstStyle/>
          <a:p>
            <a:pPr algn="l"/>
            <a:r>
              <a:rPr sz="1500" b="1" i="0" u="none">
                <a:solidFill>
                  <a:srgbClr val="0284C7"/>
                </a:solidFill>
                <a:latin typeface="Montserrat"/>
              </a:rPr>
              <a:t>Xử Lý Thu Nhập &amp; Số Lỗ Cũ</a:t>
            </a:r>
          </a:p>
        </p:txBody>
      </p:sp>
      <p:pic>
        <p:nvPicPr>
          <p:cNvPr id="8" name="Picture 7" descr="image.png"/>
          <p:cNvPicPr>
            <a:picLocks noChangeAspect="1"/>
          </p:cNvPicPr>
          <p:nvPr/>
        </p:nvPicPr>
        <p:blipFill>
          <a:blip r:embed="rId6"/>
          <a:stretch>
            <a:fillRect/>
          </a:stretch>
        </p:blipFill>
        <p:spPr>
          <a:xfrm>
            <a:off x="800100" y="2762250"/>
            <a:ext cx="219075" cy="190500"/>
          </a:xfrm>
          <a:prstGeom prst="rect">
            <a:avLst/>
          </a:prstGeom>
        </p:spPr>
      </p:pic>
      <p:pic>
        <p:nvPicPr>
          <p:cNvPr id="9" name="Picture 8" descr="image.png"/>
          <p:cNvPicPr>
            <a:picLocks noChangeAspect="1"/>
          </p:cNvPicPr>
          <p:nvPr/>
        </p:nvPicPr>
        <p:blipFill>
          <a:blip r:embed="rId7"/>
          <a:stretch>
            <a:fillRect/>
          </a:stretch>
        </p:blipFill>
        <p:spPr>
          <a:xfrm>
            <a:off x="6467475" y="2762250"/>
            <a:ext cx="238125" cy="190500"/>
          </a:xfrm>
          <a:prstGeom prst="rect">
            <a:avLst/>
          </a:prstGeom>
        </p:spPr>
      </p:pic>
      <p:sp>
        <p:nvSpPr>
          <p:cNvPr id="10" name="TextBox 9"/>
          <p:cNvSpPr txBox="1"/>
          <p:nvPr/>
        </p:nvSpPr>
        <p:spPr>
          <a:xfrm>
            <a:off x="1085850" y="3086100"/>
            <a:ext cx="4638675" cy="4572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Dự án cấp giấy CNĐT trước ngày Luật có hiệu lực còn thời gian hưởng ưu đãi tiếp tục hưởng cho thời gian còn lại.</a:t>
            </a:r>
          </a:p>
        </p:txBody>
      </p:sp>
      <p:sp>
        <p:nvSpPr>
          <p:cNvPr id="11" name="TextBox 10"/>
          <p:cNvSpPr txBox="1"/>
          <p:nvPr/>
        </p:nvSpPr>
        <p:spPr>
          <a:xfrm>
            <a:off x="1085850" y="3676650"/>
            <a:ext cx="4638675" cy="4572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Nếu mức ưu đãi theo NĐ 320/2025/NĐ-CP cao hơn, DN được chuyển sang áp dụng ưu đãi mới cho thời gian còn lại.</a:t>
            </a:r>
          </a:p>
        </p:txBody>
      </p:sp>
      <p:sp>
        <p:nvSpPr>
          <p:cNvPr id="12" name="TextBox 11"/>
          <p:cNvSpPr txBox="1"/>
          <p:nvPr/>
        </p:nvSpPr>
        <p:spPr>
          <a:xfrm>
            <a:off x="1085850" y="4267200"/>
            <a:ext cx="4638675" cy="2286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Thời gian còn lại được tính bắt đầu từ kỳ tính thuế 2025.</a:t>
            </a:r>
          </a:p>
        </p:txBody>
      </p:sp>
      <p:sp>
        <p:nvSpPr>
          <p:cNvPr id="13" name="TextBox 12"/>
          <p:cNvSpPr txBox="1"/>
          <p:nvPr/>
        </p:nvSpPr>
        <p:spPr>
          <a:xfrm>
            <a:off x="6753225" y="3086100"/>
            <a:ext cx="4638675" cy="4572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Thu nhập không còn ưu đãi sẽ chấm dứt hưởng ưu đãi kể từ ngày Luật Thuế TNDN mới có hiệu lực.</a:t>
            </a:r>
          </a:p>
        </p:txBody>
      </p:sp>
      <p:sp>
        <p:nvSpPr>
          <p:cNvPr id="14" name="TextBox 13"/>
          <p:cNvSpPr txBox="1"/>
          <p:nvPr/>
        </p:nvSpPr>
        <p:spPr>
          <a:xfrm>
            <a:off x="6753225" y="3676650"/>
            <a:ext cx="4638675" cy="4572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Lỗ cũ (kể cả BĐS, chuyển nhượng dự án) tiếp tục được chuyển cho thời gian còn lại.</a:t>
            </a:r>
          </a:p>
        </p:txBody>
      </p:sp>
      <p:sp>
        <p:nvSpPr>
          <p:cNvPr id="15" name="TextBox 14"/>
          <p:cNvSpPr txBox="1"/>
          <p:nvPr/>
        </p:nvSpPr>
        <p:spPr>
          <a:xfrm>
            <a:off x="6753225" y="4267200"/>
            <a:ext cx="4638675" cy="4572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Lỗ từ BĐS/dự án kỳ trước không được bù trừ vào lãi SXKD đang hưởng ưu đãi.</a:t>
            </a:r>
          </a:p>
        </p:txBody>
      </p:sp>
      <p:pic>
        <p:nvPicPr>
          <p:cNvPr id="16" name="Picture 15" descr="image.png"/>
          <p:cNvPicPr>
            <a:picLocks noChangeAspect="1"/>
          </p:cNvPicPr>
          <p:nvPr/>
        </p:nvPicPr>
        <p:blipFill>
          <a:blip r:embed="rId8"/>
          <a:stretch>
            <a:fillRect/>
          </a:stretch>
        </p:blipFill>
        <p:spPr>
          <a:xfrm>
            <a:off x="800100" y="3114675"/>
            <a:ext cx="133350" cy="152400"/>
          </a:xfrm>
          <a:prstGeom prst="rect">
            <a:avLst/>
          </a:prstGeom>
        </p:spPr>
      </p:pic>
      <p:pic>
        <p:nvPicPr>
          <p:cNvPr id="17" name="Picture 16" descr="image.png"/>
          <p:cNvPicPr>
            <a:picLocks noChangeAspect="1"/>
          </p:cNvPicPr>
          <p:nvPr/>
        </p:nvPicPr>
        <p:blipFill>
          <a:blip r:embed="rId8"/>
          <a:stretch>
            <a:fillRect/>
          </a:stretch>
        </p:blipFill>
        <p:spPr>
          <a:xfrm>
            <a:off x="800100" y="3705225"/>
            <a:ext cx="133350" cy="152400"/>
          </a:xfrm>
          <a:prstGeom prst="rect">
            <a:avLst/>
          </a:prstGeom>
        </p:spPr>
      </p:pic>
      <p:pic>
        <p:nvPicPr>
          <p:cNvPr id="18" name="Picture 17" descr="image.png"/>
          <p:cNvPicPr>
            <a:picLocks noChangeAspect="1"/>
          </p:cNvPicPr>
          <p:nvPr/>
        </p:nvPicPr>
        <p:blipFill>
          <a:blip r:embed="rId8"/>
          <a:stretch>
            <a:fillRect/>
          </a:stretch>
        </p:blipFill>
        <p:spPr>
          <a:xfrm>
            <a:off x="800100" y="4295775"/>
            <a:ext cx="133350" cy="152400"/>
          </a:xfrm>
          <a:prstGeom prst="rect">
            <a:avLst/>
          </a:prstGeom>
        </p:spPr>
      </p:pic>
      <p:pic>
        <p:nvPicPr>
          <p:cNvPr id="19" name="Picture 18" descr="image.png"/>
          <p:cNvPicPr>
            <a:picLocks noChangeAspect="1"/>
          </p:cNvPicPr>
          <p:nvPr/>
        </p:nvPicPr>
        <p:blipFill>
          <a:blip r:embed="rId8"/>
          <a:stretch>
            <a:fillRect/>
          </a:stretch>
        </p:blipFill>
        <p:spPr>
          <a:xfrm>
            <a:off x="6467475" y="3114675"/>
            <a:ext cx="133350" cy="152400"/>
          </a:xfrm>
          <a:prstGeom prst="rect">
            <a:avLst/>
          </a:prstGeom>
        </p:spPr>
      </p:pic>
      <p:pic>
        <p:nvPicPr>
          <p:cNvPr id="20" name="Picture 19" descr="image.png"/>
          <p:cNvPicPr>
            <a:picLocks noChangeAspect="1"/>
          </p:cNvPicPr>
          <p:nvPr/>
        </p:nvPicPr>
        <p:blipFill>
          <a:blip r:embed="rId8"/>
          <a:stretch>
            <a:fillRect/>
          </a:stretch>
        </p:blipFill>
        <p:spPr>
          <a:xfrm>
            <a:off x="6467475" y="3705225"/>
            <a:ext cx="133350" cy="152400"/>
          </a:xfrm>
          <a:prstGeom prst="rect">
            <a:avLst/>
          </a:prstGeom>
        </p:spPr>
      </p:pic>
      <p:pic>
        <p:nvPicPr>
          <p:cNvPr id="21" name="Picture 20" descr="image.png"/>
          <p:cNvPicPr>
            <a:picLocks noChangeAspect="1"/>
          </p:cNvPicPr>
          <p:nvPr/>
        </p:nvPicPr>
        <p:blipFill>
          <a:blip r:embed="rId8"/>
          <a:stretch>
            <a:fillRect/>
          </a:stretch>
        </p:blipFill>
        <p:spPr>
          <a:xfrm>
            <a:off x="6467475" y="4295775"/>
            <a:ext cx="133350" cy="152400"/>
          </a:xfrm>
          <a:prstGeom prst="rect">
            <a:avLst/>
          </a:prstGeom>
        </p:spPr>
      </p:pic>
      <p:sp>
        <p:nvSpPr>
          <p:cNvPr id="22" name="TextBox 21"/>
          <p:cNvSpPr txBox="1"/>
          <p:nvPr/>
        </p:nvSpPr>
        <p:spPr>
          <a:xfrm>
            <a:off x="571500" y="476250"/>
            <a:ext cx="11601450" cy="371475"/>
          </a:xfrm>
          <a:prstGeom prst="rect">
            <a:avLst/>
          </a:prstGeom>
          <a:noFill/>
        </p:spPr>
        <p:txBody>
          <a:bodyPr wrap="square" lIns="0" tIns="0" rIns="0" bIns="0" anchor="t">
            <a:spAutoFit/>
          </a:bodyPr>
          <a:lstStyle/>
          <a:p>
            <a:pPr algn="l"/>
            <a:r>
              <a:rPr sz="2400" b="1" i="0" u="none" dirty="0">
                <a:solidFill>
                  <a:srgbClr val="0284C7"/>
                </a:solidFill>
                <a:latin typeface="Montserrat"/>
              </a:rPr>
              <a:t>ĐIỀU KHOẢN CHUYỂN TIẾP TỪ KỲ THUẾ 2025</a:t>
            </a:r>
          </a:p>
        </p:txBody>
      </p:sp>
      <p:sp>
        <p:nvSpPr>
          <p:cNvPr id="23" name="Rounded Rectangle 22"/>
          <p:cNvSpPr/>
          <p:nvPr/>
        </p:nvSpPr>
        <p:spPr>
          <a:xfrm>
            <a:off x="7845425" y="728662"/>
            <a:ext cx="571500" cy="38100"/>
          </a:xfrm>
          <a:prstGeom prst="roundRect">
            <a:avLst>
              <a:gd name="adj" fmla="val 50000"/>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4" name="Picture 23" descr="image.png">
            <a:extLst>
              <a:ext uri="{FF2B5EF4-FFF2-40B4-BE49-F238E27FC236}">
                <a16:creationId xmlns:a16="http://schemas.microsoft.com/office/drawing/2014/main" id="{50AB8249-6D51-4E10-880C-CC403D67FEDF}"/>
              </a:ext>
            </a:extLst>
          </p:cNvPr>
          <p:cNvPicPr>
            <a:picLocks noChangeAspect="1"/>
          </p:cNvPicPr>
          <p:nvPr/>
        </p:nvPicPr>
        <p:blipFill>
          <a:blip r:embed="rId9"/>
          <a:stretch>
            <a:fillRect/>
          </a:stretch>
        </p:blipFill>
        <p:spPr>
          <a:xfrm>
            <a:off x="7845425" y="4572000"/>
            <a:ext cx="454025" cy="209550"/>
          </a:xfrm>
          <a:prstGeom prst="rect">
            <a:avLst/>
          </a:prstGeom>
        </p:spPr>
      </p:pic>
      <p:pic>
        <p:nvPicPr>
          <p:cNvPr id="25" name="Picture 24" descr="image.png">
            <a:extLst>
              <a:ext uri="{FF2B5EF4-FFF2-40B4-BE49-F238E27FC236}">
                <a16:creationId xmlns:a16="http://schemas.microsoft.com/office/drawing/2014/main" id="{862FF5B0-2B28-491B-A105-30D1395D6C55}"/>
              </a:ext>
            </a:extLst>
          </p:cNvPr>
          <p:cNvPicPr>
            <a:picLocks noChangeAspect="1"/>
          </p:cNvPicPr>
          <p:nvPr/>
        </p:nvPicPr>
        <p:blipFill>
          <a:blip r:embed="rId9"/>
          <a:stretch>
            <a:fillRect/>
          </a:stretch>
        </p:blipFill>
        <p:spPr>
          <a:xfrm>
            <a:off x="9072562" y="3348038"/>
            <a:ext cx="454025" cy="209550"/>
          </a:xfrm>
          <a:prstGeom prst="rect">
            <a:avLst/>
          </a:prstGeom>
        </p:spPr>
      </p:pic>
      <p:pic>
        <p:nvPicPr>
          <p:cNvPr id="26" name="Picture 2" descr="hình ảnh logo thuế nhà nước - Inkythuatso">
            <a:extLst>
              <a:ext uri="{FF2B5EF4-FFF2-40B4-BE49-F238E27FC236}">
                <a16:creationId xmlns:a16="http://schemas.microsoft.com/office/drawing/2014/main" id="{BBB8C27A-8E96-436B-8860-08C1F4C339B8}"/>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10597794" y="356902"/>
            <a:ext cx="832206" cy="8406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9906000" y="4572000"/>
            <a:ext cx="3048000" cy="3048000"/>
          </a:xfrm>
          <a:prstGeom prst="rect">
            <a:avLst/>
          </a:prstGeom>
        </p:spPr>
      </p:pic>
      <p:pic>
        <p:nvPicPr>
          <p:cNvPr id="4" name="Picture 3" descr="image.png"/>
          <p:cNvPicPr>
            <a:picLocks noChangeAspect="1"/>
          </p:cNvPicPr>
          <p:nvPr/>
        </p:nvPicPr>
        <p:blipFill>
          <a:blip r:embed="rId4"/>
          <a:stretch>
            <a:fillRect/>
          </a:stretch>
        </p:blipFill>
        <p:spPr>
          <a:xfrm>
            <a:off x="4767262" y="4152900"/>
            <a:ext cx="2657475" cy="466725"/>
          </a:xfrm>
          <a:prstGeom prst="rect">
            <a:avLst/>
          </a:prstGeom>
        </p:spPr>
      </p:pic>
      <p:sp>
        <p:nvSpPr>
          <p:cNvPr id="5" name="TextBox 4"/>
          <p:cNvSpPr txBox="1"/>
          <p:nvPr/>
        </p:nvSpPr>
        <p:spPr>
          <a:xfrm>
            <a:off x="3210639" y="2886075"/>
            <a:ext cx="5770721" cy="552450"/>
          </a:xfrm>
          <a:prstGeom prst="rect">
            <a:avLst/>
          </a:prstGeom>
          <a:noFill/>
        </p:spPr>
        <p:txBody>
          <a:bodyPr wrap="square" lIns="0" tIns="0" rIns="0" bIns="0" anchor="t">
            <a:spAutoFit/>
          </a:bodyPr>
          <a:lstStyle/>
          <a:p>
            <a:pPr algn="ctr"/>
            <a:r>
              <a:rPr sz="3600" b="1" i="0" u="none">
                <a:solidFill>
                  <a:srgbClr val="0284C7"/>
                </a:solidFill>
                <a:latin typeface="Montserrat"/>
              </a:rPr>
              <a:t>TRÂN TRỌNG CẢM ƠN!</a:t>
            </a:r>
          </a:p>
        </p:txBody>
      </p:sp>
      <p:sp>
        <p:nvSpPr>
          <p:cNvPr id="6" name="TextBox 5"/>
          <p:cNvSpPr txBox="1"/>
          <p:nvPr/>
        </p:nvSpPr>
        <p:spPr>
          <a:xfrm>
            <a:off x="3348037" y="3581400"/>
            <a:ext cx="5495925" cy="285750"/>
          </a:xfrm>
          <a:prstGeom prst="rect">
            <a:avLst/>
          </a:prstGeom>
          <a:noFill/>
        </p:spPr>
        <p:txBody>
          <a:bodyPr wrap="square" lIns="0" tIns="0" rIns="0" bIns="0" anchor="t">
            <a:spAutoFit/>
          </a:bodyPr>
          <a:lstStyle/>
          <a:p>
            <a:pPr algn="ctr">
              <a:lnSpc>
                <a:spcPts val="2250"/>
              </a:lnSpc>
            </a:pPr>
            <a:r>
              <a:rPr sz="1500" b="0" i="0" u="none">
                <a:solidFill>
                  <a:srgbClr val="475569"/>
                </a:solidFill>
                <a:latin typeface="Roboto"/>
              </a:rPr>
              <a:t>Quý Doanh nghiệp có câu hỏi &amp; thắc mắc xin vui lòng liên hệ</a:t>
            </a:r>
          </a:p>
        </p:txBody>
      </p:sp>
      <p:pic>
        <p:nvPicPr>
          <p:cNvPr id="7" name="Picture 6" descr="image.png"/>
          <p:cNvPicPr>
            <a:picLocks noChangeAspect="1"/>
          </p:cNvPicPr>
          <p:nvPr/>
        </p:nvPicPr>
        <p:blipFill>
          <a:blip r:embed="rId5"/>
          <a:stretch>
            <a:fillRect/>
          </a:stretch>
        </p:blipFill>
        <p:spPr>
          <a:xfrm>
            <a:off x="5795962" y="2257425"/>
            <a:ext cx="600075" cy="476250"/>
          </a:xfrm>
          <a:prstGeom prst="rect">
            <a:avLst/>
          </a:prstGeom>
        </p:spPr>
      </p:pic>
      <p:pic>
        <p:nvPicPr>
          <p:cNvPr id="8" name="Picture 7" descr="image.png"/>
          <p:cNvPicPr>
            <a:picLocks noChangeAspect="1"/>
          </p:cNvPicPr>
          <p:nvPr/>
        </p:nvPicPr>
        <p:blipFill>
          <a:blip r:embed="rId6"/>
          <a:stretch>
            <a:fillRect/>
          </a:stretch>
        </p:blipFill>
        <p:spPr>
          <a:xfrm>
            <a:off x="5053012" y="4305300"/>
            <a:ext cx="152400" cy="1524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80963" y="-1064270"/>
            <a:ext cx="12192000" cy="7922270"/>
          </a:xfrm>
          <a:prstGeom prst="rect">
            <a:avLst/>
          </a:prstGeom>
        </p:spPr>
      </p:pic>
      <p:pic>
        <p:nvPicPr>
          <p:cNvPr id="3" name="Picture 2" descr="image.png"/>
          <p:cNvPicPr>
            <a:picLocks noChangeAspect="1"/>
          </p:cNvPicPr>
          <p:nvPr/>
        </p:nvPicPr>
        <p:blipFill>
          <a:blip r:embed="rId3"/>
          <a:stretch>
            <a:fillRect/>
          </a:stretch>
        </p:blipFill>
        <p:spPr>
          <a:xfrm>
            <a:off x="9906000" y="4572000"/>
            <a:ext cx="3048000" cy="3048000"/>
          </a:xfrm>
          <a:prstGeom prst="rect">
            <a:avLst/>
          </a:prstGeom>
        </p:spPr>
      </p:pic>
      <p:sp>
        <p:nvSpPr>
          <p:cNvPr id="4" name="TextBox 3"/>
          <p:cNvSpPr txBox="1"/>
          <p:nvPr/>
        </p:nvSpPr>
        <p:spPr>
          <a:xfrm>
            <a:off x="723900" y="1752807"/>
            <a:ext cx="4924425" cy="230832"/>
          </a:xfrm>
          <a:prstGeom prst="rect">
            <a:avLst/>
          </a:prstGeom>
          <a:noFill/>
        </p:spPr>
        <p:txBody>
          <a:bodyPr wrap="square" lIns="0" tIns="0" rIns="0" bIns="0" anchor="t">
            <a:spAutoFit/>
          </a:bodyPr>
          <a:lstStyle/>
          <a:p>
            <a:pPr algn="l">
              <a:lnSpc>
                <a:spcPts val="1800"/>
              </a:lnSpc>
            </a:pPr>
            <a:r>
              <a:rPr b="1" i="0" u="none" dirty="0">
                <a:solidFill>
                  <a:srgbClr val="334155"/>
                </a:solidFill>
                <a:latin typeface="Roboto"/>
              </a:rPr>
              <a:t>1.</a:t>
            </a:r>
            <a:r>
              <a:rPr b="0" i="0" u="none" dirty="0">
                <a:solidFill>
                  <a:srgbClr val="334155"/>
                </a:solidFill>
                <a:latin typeface="Roboto"/>
              </a:rPr>
              <a:t> </a:t>
            </a:r>
            <a:r>
              <a:rPr b="0" i="0" u="none" dirty="0" err="1">
                <a:solidFill>
                  <a:srgbClr val="334155"/>
                </a:solidFill>
                <a:latin typeface="Roboto"/>
              </a:rPr>
              <a:t>Các</a:t>
            </a:r>
            <a:r>
              <a:rPr b="0" i="0" u="none" dirty="0">
                <a:solidFill>
                  <a:srgbClr val="334155"/>
                </a:solidFill>
                <a:latin typeface="Roboto"/>
              </a:rPr>
              <a:t> </a:t>
            </a:r>
            <a:r>
              <a:rPr b="0" i="0" u="none" dirty="0" err="1">
                <a:solidFill>
                  <a:srgbClr val="334155"/>
                </a:solidFill>
                <a:latin typeface="Roboto"/>
              </a:rPr>
              <a:t>văn</a:t>
            </a:r>
            <a:r>
              <a:rPr b="0" i="0" u="none" dirty="0">
                <a:solidFill>
                  <a:srgbClr val="334155"/>
                </a:solidFill>
                <a:latin typeface="Roboto"/>
              </a:rPr>
              <a:t> </a:t>
            </a:r>
            <a:r>
              <a:rPr b="0" i="0" u="none" dirty="0" err="1">
                <a:solidFill>
                  <a:srgbClr val="334155"/>
                </a:solidFill>
                <a:latin typeface="Roboto"/>
              </a:rPr>
              <a:t>bản</a:t>
            </a:r>
            <a:r>
              <a:rPr b="0" i="0" u="none" dirty="0">
                <a:solidFill>
                  <a:srgbClr val="334155"/>
                </a:solidFill>
                <a:latin typeface="Roboto"/>
              </a:rPr>
              <a:t> </a:t>
            </a:r>
            <a:r>
              <a:rPr b="0" i="0" u="none" dirty="0" err="1">
                <a:solidFill>
                  <a:srgbClr val="334155"/>
                </a:solidFill>
                <a:latin typeface="Roboto"/>
              </a:rPr>
              <a:t>pháp</a:t>
            </a:r>
            <a:r>
              <a:rPr b="0" i="0" u="none" dirty="0">
                <a:solidFill>
                  <a:srgbClr val="334155"/>
                </a:solidFill>
                <a:latin typeface="Roboto"/>
              </a:rPr>
              <a:t> </a:t>
            </a:r>
            <a:r>
              <a:rPr b="0" i="0" u="none" dirty="0" err="1">
                <a:solidFill>
                  <a:srgbClr val="334155"/>
                </a:solidFill>
                <a:latin typeface="Roboto"/>
              </a:rPr>
              <a:t>luật</a:t>
            </a:r>
            <a:r>
              <a:rPr b="0" i="0" u="none" dirty="0">
                <a:solidFill>
                  <a:srgbClr val="334155"/>
                </a:solidFill>
                <a:latin typeface="Roboto"/>
              </a:rPr>
              <a:t> </a:t>
            </a:r>
            <a:r>
              <a:rPr b="0" i="0" u="none" dirty="0" err="1">
                <a:solidFill>
                  <a:srgbClr val="334155"/>
                </a:solidFill>
                <a:latin typeface="Roboto"/>
              </a:rPr>
              <a:t>thuế</a:t>
            </a:r>
            <a:r>
              <a:rPr b="0" i="0" u="none" dirty="0">
                <a:solidFill>
                  <a:srgbClr val="334155"/>
                </a:solidFill>
                <a:latin typeface="Roboto"/>
              </a:rPr>
              <a:t> TNDN </a:t>
            </a:r>
            <a:r>
              <a:rPr b="0" i="0" u="none" dirty="0" err="1">
                <a:solidFill>
                  <a:srgbClr val="334155"/>
                </a:solidFill>
                <a:latin typeface="Roboto"/>
              </a:rPr>
              <a:t>hiện</a:t>
            </a:r>
            <a:r>
              <a:rPr b="0" i="0" u="none" dirty="0">
                <a:solidFill>
                  <a:srgbClr val="334155"/>
                </a:solidFill>
                <a:latin typeface="Roboto"/>
              </a:rPr>
              <a:t> </a:t>
            </a:r>
            <a:r>
              <a:rPr b="0" i="0" u="none" dirty="0" err="1">
                <a:solidFill>
                  <a:srgbClr val="334155"/>
                </a:solidFill>
                <a:latin typeface="Roboto"/>
              </a:rPr>
              <a:t>hành</a:t>
            </a:r>
            <a:endParaRPr b="0" i="0" u="none" dirty="0">
              <a:solidFill>
                <a:srgbClr val="334155"/>
              </a:solidFill>
              <a:latin typeface="Roboto"/>
            </a:endParaRPr>
          </a:p>
        </p:txBody>
      </p:sp>
      <p:sp>
        <p:nvSpPr>
          <p:cNvPr id="5" name="TextBox 4"/>
          <p:cNvSpPr txBox="1"/>
          <p:nvPr/>
        </p:nvSpPr>
        <p:spPr>
          <a:xfrm>
            <a:off x="738188" y="2484320"/>
            <a:ext cx="5095875" cy="228600"/>
          </a:xfrm>
          <a:prstGeom prst="rect">
            <a:avLst/>
          </a:prstGeom>
          <a:noFill/>
        </p:spPr>
        <p:txBody>
          <a:bodyPr wrap="square" lIns="0" tIns="0" rIns="0" bIns="0" anchor="t">
            <a:spAutoFit/>
          </a:bodyPr>
          <a:lstStyle/>
          <a:p>
            <a:pPr algn="l">
              <a:lnSpc>
                <a:spcPts val="1800"/>
              </a:lnSpc>
            </a:pPr>
            <a:r>
              <a:rPr b="1" i="0" u="none" dirty="0">
                <a:solidFill>
                  <a:srgbClr val="334155"/>
                </a:solidFill>
                <a:latin typeface="Roboto"/>
              </a:rPr>
              <a:t>2.</a:t>
            </a:r>
            <a:r>
              <a:rPr b="0" i="0" u="none" dirty="0">
                <a:solidFill>
                  <a:srgbClr val="334155"/>
                </a:solidFill>
                <a:latin typeface="Roboto"/>
              </a:rPr>
              <a:t> </a:t>
            </a:r>
            <a:r>
              <a:rPr b="0" i="0" u="none" dirty="0" err="1">
                <a:solidFill>
                  <a:srgbClr val="334155"/>
                </a:solidFill>
                <a:latin typeface="Roboto"/>
              </a:rPr>
              <a:t>Người</a:t>
            </a:r>
            <a:r>
              <a:rPr b="0" i="0" u="none" dirty="0">
                <a:solidFill>
                  <a:srgbClr val="334155"/>
                </a:solidFill>
                <a:latin typeface="Roboto"/>
              </a:rPr>
              <a:t> </a:t>
            </a:r>
            <a:r>
              <a:rPr b="0" i="0" u="none" dirty="0" err="1">
                <a:solidFill>
                  <a:srgbClr val="334155"/>
                </a:solidFill>
                <a:latin typeface="Roboto"/>
              </a:rPr>
              <a:t>nộp</a:t>
            </a:r>
            <a:r>
              <a:rPr b="0" i="0" u="none" dirty="0">
                <a:solidFill>
                  <a:srgbClr val="334155"/>
                </a:solidFill>
                <a:latin typeface="Roboto"/>
              </a:rPr>
              <a:t> </a:t>
            </a:r>
            <a:r>
              <a:rPr b="0" i="0" u="none" dirty="0" err="1">
                <a:solidFill>
                  <a:srgbClr val="334155"/>
                </a:solidFill>
                <a:latin typeface="Roboto"/>
              </a:rPr>
              <a:t>thuế</a:t>
            </a:r>
            <a:endParaRPr b="0" i="0" u="none" dirty="0">
              <a:solidFill>
                <a:srgbClr val="334155"/>
              </a:solidFill>
              <a:latin typeface="Roboto"/>
            </a:endParaRPr>
          </a:p>
        </p:txBody>
      </p:sp>
      <p:sp>
        <p:nvSpPr>
          <p:cNvPr id="6" name="TextBox 5"/>
          <p:cNvSpPr txBox="1"/>
          <p:nvPr/>
        </p:nvSpPr>
        <p:spPr>
          <a:xfrm>
            <a:off x="800100" y="3074343"/>
            <a:ext cx="5067300" cy="230832"/>
          </a:xfrm>
          <a:prstGeom prst="rect">
            <a:avLst/>
          </a:prstGeom>
          <a:noFill/>
        </p:spPr>
        <p:txBody>
          <a:bodyPr wrap="square" lIns="0" tIns="0" rIns="0" bIns="0" anchor="t">
            <a:spAutoFit/>
          </a:bodyPr>
          <a:lstStyle/>
          <a:p>
            <a:pPr algn="l">
              <a:lnSpc>
                <a:spcPts val="1800"/>
              </a:lnSpc>
            </a:pPr>
            <a:r>
              <a:rPr b="1" i="0" u="none" dirty="0">
                <a:solidFill>
                  <a:srgbClr val="334155"/>
                </a:solidFill>
                <a:latin typeface="Roboto"/>
              </a:rPr>
              <a:t>3.</a:t>
            </a:r>
            <a:r>
              <a:rPr b="0" i="0" u="none" dirty="0">
                <a:solidFill>
                  <a:srgbClr val="334155"/>
                </a:solidFill>
                <a:latin typeface="Roboto"/>
              </a:rPr>
              <a:t> Thu </a:t>
            </a:r>
            <a:r>
              <a:rPr b="0" i="0" u="none" dirty="0" err="1">
                <a:solidFill>
                  <a:srgbClr val="334155"/>
                </a:solidFill>
                <a:latin typeface="Roboto"/>
              </a:rPr>
              <a:t>nhập</a:t>
            </a:r>
            <a:r>
              <a:rPr b="0" i="0" u="none" dirty="0">
                <a:solidFill>
                  <a:srgbClr val="334155"/>
                </a:solidFill>
                <a:latin typeface="Roboto"/>
              </a:rPr>
              <a:t> </a:t>
            </a:r>
            <a:r>
              <a:rPr b="0" i="0" u="none" dirty="0" err="1">
                <a:solidFill>
                  <a:srgbClr val="334155"/>
                </a:solidFill>
                <a:latin typeface="Roboto"/>
              </a:rPr>
              <a:t>chịu</a:t>
            </a:r>
            <a:r>
              <a:rPr b="0" i="0" u="none" dirty="0">
                <a:solidFill>
                  <a:srgbClr val="334155"/>
                </a:solidFill>
                <a:latin typeface="Roboto"/>
              </a:rPr>
              <a:t> </a:t>
            </a:r>
            <a:r>
              <a:rPr b="0" i="0" u="none" dirty="0" err="1">
                <a:solidFill>
                  <a:srgbClr val="334155"/>
                </a:solidFill>
                <a:latin typeface="Roboto"/>
              </a:rPr>
              <a:t>thuế</a:t>
            </a:r>
            <a:r>
              <a:rPr b="0" i="0" u="none" dirty="0">
                <a:solidFill>
                  <a:srgbClr val="334155"/>
                </a:solidFill>
                <a:latin typeface="Roboto"/>
              </a:rPr>
              <a:t> </a:t>
            </a:r>
            <a:r>
              <a:rPr b="0" i="0" u="none" dirty="0" err="1">
                <a:solidFill>
                  <a:srgbClr val="334155"/>
                </a:solidFill>
                <a:latin typeface="Roboto"/>
              </a:rPr>
              <a:t>và</a:t>
            </a:r>
            <a:r>
              <a:rPr b="0" i="0" u="none" dirty="0">
                <a:solidFill>
                  <a:srgbClr val="334155"/>
                </a:solidFill>
                <a:latin typeface="Roboto"/>
              </a:rPr>
              <a:t> </a:t>
            </a:r>
            <a:r>
              <a:rPr b="0" i="0" u="none" dirty="0" err="1">
                <a:solidFill>
                  <a:srgbClr val="334155"/>
                </a:solidFill>
                <a:latin typeface="Roboto"/>
              </a:rPr>
              <a:t>thu</a:t>
            </a:r>
            <a:r>
              <a:rPr b="0" i="0" u="none" dirty="0">
                <a:solidFill>
                  <a:srgbClr val="334155"/>
                </a:solidFill>
                <a:latin typeface="Roboto"/>
              </a:rPr>
              <a:t> </a:t>
            </a:r>
            <a:r>
              <a:rPr b="0" i="0" u="none" dirty="0" err="1">
                <a:solidFill>
                  <a:srgbClr val="334155"/>
                </a:solidFill>
                <a:latin typeface="Roboto"/>
              </a:rPr>
              <a:t>nhập</a:t>
            </a:r>
            <a:r>
              <a:rPr b="0" i="0" u="none" dirty="0">
                <a:solidFill>
                  <a:srgbClr val="334155"/>
                </a:solidFill>
                <a:latin typeface="Roboto"/>
              </a:rPr>
              <a:t> </a:t>
            </a:r>
            <a:r>
              <a:rPr b="0" i="0" u="none" dirty="0" err="1">
                <a:solidFill>
                  <a:srgbClr val="334155"/>
                </a:solidFill>
                <a:latin typeface="Roboto"/>
              </a:rPr>
              <a:t>miễn</a:t>
            </a:r>
            <a:r>
              <a:rPr b="0" i="0" u="none" dirty="0">
                <a:solidFill>
                  <a:srgbClr val="334155"/>
                </a:solidFill>
                <a:latin typeface="Roboto"/>
              </a:rPr>
              <a:t> </a:t>
            </a:r>
            <a:r>
              <a:rPr b="0" i="0" u="none" dirty="0" err="1">
                <a:solidFill>
                  <a:srgbClr val="334155"/>
                </a:solidFill>
                <a:latin typeface="Roboto"/>
              </a:rPr>
              <a:t>thuế</a:t>
            </a:r>
            <a:endParaRPr b="0" i="0" u="none" dirty="0">
              <a:solidFill>
                <a:srgbClr val="334155"/>
              </a:solidFill>
              <a:latin typeface="Roboto"/>
            </a:endParaRPr>
          </a:p>
        </p:txBody>
      </p:sp>
      <p:sp>
        <p:nvSpPr>
          <p:cNvPr id="7" name="TextBox 6"/>
          <p:cNvSpPr txBox="1"/>
          <p:nvPr/>
        </p:nvSpPr>
        <p:spPr>
          <a:xfrm>
            <a:off x="762000" y="3622030"/>
            <a:ext cx="5095875" cy="230832"/>
          </a:xfrm>
          <a:prstGeom prst="rect">
            <a:avLst/>
          </a:prstGeom>
          <a:noFill/>
        </p:spPr>
        <p:txBody>
          <a:bodyPr wrap="square" lIns="0" tIns="0" rIns="0" bIns="0" anchor="t">
            <a:spAutoFit/>
          </a:bodyPr>
          <a:lstStyle/>
          <a:p>
            <a:pPr algn="l">
              <a:lnSpc>
                <a:spcPts val="1800"/>
              </a:lnSpc>
            </a:pPr>
            <a:r>
              <a:rPr b="1" i="0" u="none" dirty="0">
                <a:solidFill>
                  <a:srgbClr val="334155"/>
                </a:solidFill>
                <a:latin typeface="Roboto"/>
              </a:rPr>
              <a:t>4.</a:t>
            </a:r>
            <a:r>
              <a:rPr b="0" i="0" u="none" dirty="0">
                <a:solidFill>
                  <a:srgbClr val="334155"/>
                </a:solidFill>
                <a:latin typeface="Roboto"/>
              </a:rPr>
              <a:t> </a:t>
            </a:r>
            <a:r>
              <a:rPr b="0" i="0" u="none" dirty="0" err="1">
                <a:solidFill>
                  <a:srgbClr val="334155"/>
                </a:solidFill>
                <a:latin typeface="Roboto"/>
              </a:rPr>
              <a:t>Căn</a:t>
            </a:r>
            <a:r>
              <a:rPr b="0" i="0" u="none" dirty="0">
                <a:solidFill>
                  <a:srgbClr val="334155"/>
                </a:solidFill>
                <a:latin typeface="Roboto"/>
              </a:rPr>
              <a:t> </a:t>
            </a:r>
            <a:r>
              <a:rPr b="0" i="0" u="none" dirty="0" err="1">
                <a:solidFill>
                  <a:srgbClr val="334155"/>
                </a:solidFill>
                <a:latin typeface="Roboto"/>
              </a:rPr>
              <a:t>cứ</a:t>
            </a:r>
            <a:r>
              <a:rPr b="0" i="0" u="none" dirty="0">
                <a:solidFill>
                  <a:srgbClr val="334155"/>
                </a:solidFill>
                <a:latin typeface="Roboto"/>
              </a:rPr>
              <a:t> </a:t>
            </a:r>
            <a:r>
              <a:rPr b="0" i="0" u="none" dirty="0" err="1">
                <a:solidFill>
                  <a:srgbClr val="334155"/>
                </a:solidFill>
                <a:latin typeface="Roboto"/>
              </a:rPr>
              <a:t>và</a:t>
            </a:r>
            <a:r>
              <a:rPr b="0" i="0" u="none" dirty="0">
                <a:solidFill>
                  <a:srgbClr val="334155"/>
                </a:solidFill>
                <a:latin typeface="Roboto"/>
              </a:rPr>
              <a:t> </a:t>
            </a:r>
            <a:r>
              <a:rPr b="0" i="0" u="none" dirty="0" err="1">
                <a:solidFill>
                  <a:srgbClr val="334155"/>
                </a:solidFill>
                <a:latin typeface="Roboto"/>
              </a:rPr>
              <a:t>phương</a:t>
            </a:r>
            <a:r>
              <a:rPr b="0" i="0" u="none" dirty="0">
                <a:solidFill>
                  <a:srgbClr val="334155"/>
                </a:solidFill>
                <a:latin typeface="Roboto"/>
              </a:rPr>
              <a:t> </a:t>
            </a:r>
            <a:r>
              <a:rPr b="0" i="0" u="none" dirty="0" err="1">
                <a:solidFill>
                  <a:srgbClr val="334155"/>
                </a:solidFill>
                <a:latin typeface="Roboto"/>
              </a:rPr>
              <a:t>pháp</a:t>
            </a:r>
            <a:r>
              <a:rPr b="0" i="0" u="none" dirty="0">
                <a:solidFill>
                  <a:srgbClr val="334155"/>
                </a:solidFill>
                <a:latin typeface="Roboto"/>
              </a:rPr>
              <a:t> </a:t>
            </a:r>
            <a:r>
              <a:rPr b="0" i="0" u="none" dirty="0" err="1">
                <a:solidFill>
                  <a:srgbClr val="334155"/>
                </a:solidFill>
                <a:latin typeface="Roboto"/>
              </a:rPr>
              <a:t>tính</a:t>
            </a:r>
            <a:r>
              <a:rPr b="0" i="0" u="none" dirty="0">
                <a:solidFill>
                  <a:srgbClr val="334155"/>
                </a:solidFill>
                <a:latin typeface="Roboto"/>
              </a:rPr>
              <a:t> </a:t>
            </a:r>
            <a:r>
              <a:rPr b="0" i="0" u="none" dirty="0" err="1">
                <a:solidFill>
                  <a:srgbClr val="334155"/>
                </a:solidFill>
                <a:latin typeface="Roboto"/>
              </a:rPr>
              <a:t>thuế</a:t>
            </a:r>
            <a:endParaRPr b="0" i="0" u="none" dirty="0">
              <a:solidFill>
                <a:srgbClr val="334155"/>
              </a:solidFill>
              <a:latin typeface="Roboto"/>
            </a:endParaRPr>
          </a:p>
        </p:txBody>
      </p:sp>
      <p:sp>
        <p:nvSpPr>
          <p:cNvPr id="8" name="TextBox 7"/>
          <p:cNvSpPr txBox="1"/>
          <p:nvPr/>
        </p:nvSpPr>
        <p:spPr>
          <a:xfrm>
            <a:off x="857250" y="4324350"/>
            <a:ext cx="5095875" cy="228600"/>
          </a:xfrm>
          <a:prstGeom prst="rect">
            <a:avLst/>
          </a:prstGeom>
          <a:noFill/>
        </p:spPr>
        <p:txBody>
          <a:bodyPr wrap="square" lIns="0" tIns="0" rIns="0" bIns="0" anchor="t">
            <a:spAutoFit/>
          </a:bodyPr>
          <a:lstStyle/>
          <a:p>
            <a:pPr algn="l">
              <a:lnSpc>
                <a:spcPts val="1800"/>
              </a:lnSpc>
            </a:pPr>
            <a:r>
              <a:rPr b="1" i="0" u="none" dirty="0">
                <a:solidFill>
                  <a:srgbClr val="334155"/>
                </a:solidFill>
                <a:latin typeface="Roboto"/>
              </a:rPr>
              <a:t>5.</a:t>
            </a:r>
            <a:r>
              <a:rPr b="0" i="0" u="none" dirty="0">
                <a:solidFill>
                  <a:srgbClr val="334155"/>
                </a:solidFill>
                <a:latin typeface="Roboto"/>
              </a:rPr>
              <a:t> </a:t>
            </a:r>
            <a:r>
              <a:rPr b="0" i="0" u="none" dirty="0" err="1">
                <a:solidFill>
                  <a:srgbClr val="334155"/>
                </a:solidFill>
                <a:latin typeface="Roboto"/>
              </a:rPr>
              <a:t>Doanh</a:t>
            </a:r>
            <a:r>
              <a:rPr b="0" i="0" u="none" dirty="0">
                <a:solidFill>
                  <a:srgbClr val="334155"/>
                </a:solidFill>
                <a:latin typeface="Roboto"/>
              </a:rPr>
              <a:t> </a:t>
            </a:r>
            <a:r>
              <a:rPr b="0" i="0" u="none" dirty="0" err="1">
                <a:solidFill>
                  <a:srgbClr val="334155"/>
                </a:solidFill>
                <a:latin typeface="Roboto"/>
              </a:rPr>
              <a:t>thu</a:t>
            </a:r>
            <a:r>
              <a:rPr b="0" i="0" u="none" dirty="0">
                <a:solidFill>
                  <a:srgbClr val="334155"/>
                </a:solidFill>
                <a:latin typeface="Roboto"/>
              </a:rPr>
              <a:t> </a:t>
            </a:r>
            <a:r>
              <a:rPr b="0" i="0" u="none" dirty="0" err="1">
                <a:solidFill>
                  <a:srgbClr val="334155"/>
                </a:solidFill>
                <a:latin typeface="Roboto"/>
              </a:rPr>
              <a:t>và</a:t>
            </a:r>
            <a:r>
              <a:rPr b="0" i="0" u="none" dirty="0">
                <a:solidFill>
                  <a:srgbClr val="334155"/>
                </a:solidFill>
                <a:latin typeface="Roboto"/>
              </a:rPr>
              <a:t> </a:t>
            </a:r>
            <a:r>
              <a:rPr b="0" i="0" u="none" dirty="0" err="1">
                <a:solidFill>
                  <a:srgbClr val="334155"/>
                </a:solidFill>
                <a:latin typeface="Roboto"/>
              </a:rPr>
              <a:t>các</a:t>
            </a:r>
            <a:r>
              <a:rPr b="0" i="0" u="none" dirty="0">
                <a:solidFill>
                  <a:srgbClr val="334155"/>
                </a:solidFill>
                <a:latin typeface="Roboto"/>
              </a:rPr>
              <a:t> </a:t>
            </a:r>
            <a:r>
              <a:rPr b="0" i="0" u="none" dirty="0" err="1">
                <a:solidFill>
                  <a:srgbClr val="334155"/>
                </a:solidFill>
                <a:latin typeface="Roboto"/>
              </a:rPr>
              <a:t>khoản</a:t>
            </a:r>
            <a:r>
              <a:rPr b="0" i="0" u="none" dirty="0">
                <a:solidFill>
                  <a:srgbClr val="334155"/>
                </a:solidFill>
                <a:latin typeface="Roboto"/>
              </a:rPr>
              <a:t> chi </a:t>
            </a:r>
            <a:r>
              <a:rPr b="0" i="0" u="none" dirty="0" err="1">
                <a:solidFill>
                  <a:srgbClr val="334155"/>
                </a:solidFill>
                <a:latin typeface="Roboto"/>
              </a:rPr>
              <a:t>phí</a:t>
            </a:r>
            <a:endParaRPr b="0" i="0" u="none" dirty="0">
              <a:solidFill>
                <a:srgbClr val="334155"/>
              </a:solidFill>
              <a:latin typeface="Roboto"/>
            </a:endParaRPr>
          </a:p>
        </p:txBody>
      </p:sp>
      <p:sp>
        <p:nvSpPr>
          <p:cNvPr id="9" name="TextBox 8"/>
          <p:cNvSpPr txBox="1"/>
          <p:nvPr/>
        </p:nvSpPr>
        <p:spPr>
          <a:xfrm>
            <a:off x="6391275" y="1812280"/>
            <a:ext cx="5095875" cy="228600"/>
          </a:xfrm>
          <a:prstGeom prst="rect">
            <a:avLst/>
          </a:prstGeom>
          <a:noFill/>
        </p:spPr>
        <p:txBody>
          <a:bodyPr wrap="square" lIns="0" tIns="0" rIns="0" bIns="0" anchor="t">
            <a:spAutoFit/>
          </a:bodyPr>
          <a:lstStyle/>
          <a:p>
            <a:pPr algn="l">
              <a:lnSpc>
                <a:spcPts val="1800"/>
              </a:lnSpc>
            </a:pPr>
            <a:r>
              <a:rPr b="1" i="0" u="none" dirty="0">
                <a:solidFill>
                  <a:srgbClr val="334155"/>
                </a:solidFill>
                <a:latin typeface="Roboto"/>
              </a:rPr>
              <a:t>6.</a:t>
            </a:r>
            <a:r>
              <a:rPr b="0" i="0" u="none" dirty="0">
                <a:solidFill>
                  <a:srgbClr val="334155"/>
                </a:solidFill>
                <a:latin typeface="Roboto"/>
              </a:rPr>
              <a:t> </a:t>
            </a:r>
            <a:r>
              <a:rPr b="0" i="0" u="none" dirty="0" err="1">
                <a:solidFill>
                  <a:srgbClr val="334155"/>
                </a:solidFill>
                <a:latin typeface="Roboto"/>
              </a:rPr>
              <a:t>Xác</a:t>
            </a:r>
            <a:r>
              <a:rPr b="0" i="0" u="none" dirty="0">
                <a:solidFill>
                  <a:srgbClr val="334155"/>
                </a:solidFill>
                <a:latin typeface="Roboto"/>
              </a:rPr>
              <a:t> </a:t>
            </a:r>
            <a:r>
              <a:rPr b="0" i="0" u="none" dirty="0" err="1">
                <a:solidFill>
                  <a:srgbClr val="334155"/>
                </a:solidFill>
                <a:latin typeface="Roboto"/>
              </a:rPr>
              <a:t>định</a:t>
            </a:r>
            <a:r>
              <a:rPr b="0" i="0" u="none" dirty="0">
                <a:solidFill>
                  <a:srgbClr val="334155"/>
                </a:solidFill>
                <a:latin typeface="Roboto"/>
              </a:rPr>
              <a:t> </a:t>
            </a:r>
            <a:r>
              <a:rPr b="0" i="0" u="none" dirty="0" err="1">
                <a:solidFill>
                  <a:srgbClr val="334155"/>
                </a:solidFill>
                <a:latin typeface="Roboto"/>
              </a:rPr>
              <a:t>lỗ</a:t>
            </a:r>
            <a:r>
              <a:rPr b="0" i="0" u="none" dirty="0">
                <a:solidFill>
                  <a:srgbClr val="334155"/>
                </a:solidFill>
                <a:latin typeface="Roboto"/>
              </a:rPr>
              <a:t> </a:t>
            </a:r>
            <a:r>
              <a:rPr b="0" i="0" u="none" dirty="0" err="1">
                <a:solidFill>
                  <a:srgbClr val="334155"/>
                </a:solidFill>
                <a:latin typeface="Roboto"/>
              </a:rPr>
              <a:t>và</a:t>
            </a:r>
            <a:r>
              <a:rPr b="0" i="0" u="none" dirty="0">
                <a:solidFill>
                  <a:srgbClr val="334155"/>
                </a:solidFill>
                <a:latin typeface="Roboto"/>
              </a:rPr>
              <a:t> </a:t>
            </a:r>
            <a:r>
              <a:rPr b="0" i="0" u="none" dirty="0" err="1">
                <a:solidFill>
                  <a:srgbClr val="334155"/>
                </a:solidFill>
                <a:latin typeface="Roboto"/>
              </a:rPr>
              <a:t>chuyển</a:t>
            </a:r>
            <a:r>
              <a:rPr b="0" i="0" u="none" dirty="0">
                <a:solidFill>
                  <a:srgbClr val="334155"/>
                </a:solidFill>
                <a:latin typeface="Roboto"/>
              </a:rPr>
              <a:t> </a:t>
            </a:r>
            <a:r>
              <a:rPr b="0" i="0" u="none" dirty="0" err="1">
                <a:solidFill>
                  <a:srgbClr val="334155"/>
                </a:solidFill>
                <a:latin typeface="Roboto"/>
              </a:rPr>
              <a:t>lỗ</a:t>
            </a:r>
            <a:endParaRPr b="0" i="0" u="none" dirty="0">
              <a:solidFill>
                <a:srgbClr val="334155"/>
              </a:solidFill>
              <a:latin typeface="Roboto"/>
            </a:endParaRPr>
          </a:p>
        </p:txBody>
      </p:sp>
      <p:sp>
        <p:nvSpPr>
          <p:cNvPr id="10" name="TextBox 9"/>
          <p:cNvSpPr txBox="1"/>
          <p:nvPr/>
        </p:nvSpPr>
        <p:spPr>
          <a:xfrm>
            <a:off x="6253163" y="2483793"/>
            <a:ext cx="5095875" cy="228600"/>
          </a:xfrm>
          <a:prstGeom prst="rect">
            <a:avLst/>
          </a:prstGeom>
          <a:noFill/>
        </p:spPr>
        <p:txBody>
          <a:bodyPr wrap="square" lIns="0" tIns="0" rIns="0" bIns="0" anchor="t">
            <a:spAutoFit/>
          </a:bodyPr>
          <a:lstStyle/>
          <a:p>
            <a:pPr algn="l">
              <a:lnSpc>
                <a:spcPts val="1800"/>
              </a:lnSpc>
            </a:pPr>
            <a:r>
              <a:rPr b="1" i="0" u="none" dirty="0">
                <a:solidFill>
                  <a:srgbClr val="334155"/>
                </a:solidFill>
                <a:latin typeface="Roboto"/>
              </a:rPr>
              <a:t>7.</a:t>
            </a:r>
            <a:r>
              <a:rPr b="0" i="0" u="none" dirty="0">
                <a:solidFill>
                  <a:srgbClr val="334155"/>
                </a:solidFill>
                <a:latin typeface="Roboto"/>
              </a:rPr>
              <a:t> </a:t>
            </a:r>
            <a:r>
              <a:rPr b="0" i="0" u="none" dirty="0" err="1">
                <a:solidFill>
                  <a:srgbClr val="334155"/>
                </a:solidFill>
                <a:latin typeface="Roboto"/>
              </a:rPr>
              <a:t>Thuế</a:t>
            </a:r>
            <a:r>
              <a:rPr b="0" i="0" u="none" dirty="0">
                <a:solidFill>
                  <a:srgbClr val="334155"/>
                </a:solidFill>
                <a:latin typeface="Roboto"/>
              </a:rPr>
              <a:t> </a:t>
            </a:r>
            <a:r>
              <a:rPr b="0" i="0" u="none" dirty="0" err="1">
                <a:solidFill>
                  <a:srgbClr val="334155"/>
                </a:solidFill>
                <a:latin typeface="Roboto"/>
              </a:rPr>
              <a:t>suất</a:t>
            </a:r>
            <a:r>
              <a:rPr b="0" i="0" u="none" dirty="0">
                <a:solidFill>
                  <a:srgbClr val="334155"/>
                </a:solidFill>
                <a:latin typeface="Roboto"/>
              </a:rPr>
              <a:t> </a:t>
            </a:r>
            <a:r>
              <a:rPr b="0" i="0" u="none" dirty="0" err="1">
                <a:solidFill>
                  <a:srgbClr val="334155"/>
                </a:solidFill>
                <a:latin typeface="Roboto"/>
              </a:rPr>
              <a:t>và</a:t>
            </a:r>
            <a:r>
              <a:rPr b="0" i="0" u="none" dirty="0">
                <a:solidFill>
                  <a:srgbClr val="334155"/>
                </a:solidFill>
                <a:latin typeface="Roboto"/>
              </a:rPr>
              <a:t> </a:t>
            </a:r>
            <a:r>
              <a:rPr b="0" i="0" u="none" dirty="0" err="1">
                <a:solidFill>
                  <a:srgbClr val="334155"/>
                </a:solidFill>
                <a:latin typeface="Roboto"/>
              </a:rPr>
              <a:t>ưu</a:t>
            </a:r>
            <a:r>
              <a:rPr b="0" i="0" u="none" dirty="0">
                <a:solidFill>
                  <a:srgbClr val="334155"/>
                </a:solidFill>
                <a:latin typeface="Roboto"/>
              </a:rPr>
              <a:t> </a:t>
            </a:r>
            <a:r>
              <a:rPr b="0" i="0" u="none" dirty="0" err="1">
                <a:solidFill>
                  <a:srgbClr val="334155"/>
                </a:solidFill>
                <a:latin typeface="Roboto"/>
              </a:rPr>
              <a:t>đãi</a:t>
            </a:r>
            <a:r>
              <a:rPr b="0" i="0" u="none" dirty="0">
                <a:solidFill>
                  <a:srgbClr val="334155"/>
                </a:solidFill>
                <a:latin typeface="Roboto"/>
              </a:rPr>
              <a:t> </a:t>
            </a:r>
            <a:r>
              <a:rPr b="0" i="0" u="none" dirty="0" err="1">
                <a:solidFill>
                  <a:srgbClr val="334155"/>
                </a:solidFill>
                <a:latin typeface="Roboto"/>
              </a:rPr>
              <a:t>thuế</a:t>
            </a:r>
            <a:endParaRPr b="0" i="0" u="none" dirty="0">
              <a:solidFill>
                <a:srgbClr val="334155"/>
              </a:solidFill>
              <a:latin typeface="Roboto"/>
            </a:endParaRPr>
          </a:p>
        </p:txBody>
      </p:sp>
      <p:sp>
        <p:nvSpPr>
          <p:cNvPr id="11" name="TextBox 10"/>
          <p:cNvSpPr txBox="1"/>
          <p:nvPr/>
        </p:nvSpPr>
        <p:spPr>
          <a:xfrm>
            <a:off x="6257925" y="3076873"/>
            <a:ext cx="5391150" cy="230832"/>
          </a:xfrm>
          <a:prstGeom prst="rect">
            <a:avLst/>
          </a:prstGeom>
          <a:noFill/>
        </p:spPr>
        <p:txBody>
          <a:bodyPr wrap="square" lIns="0" tIns="0" rIns="0" bIns="0" anchor="t">
            <a:spAutoFit/>
          </a:bodyPr>
          <a:lstStyle/>
          <a:p>
            <a:pPr algn="l">
              <a:lnSpc>
                <a:spcPts val="1800"/>
              </a:lnSpc>
            </a:pPr>
            <a:r>
              <a:rPr b="1" i="0" u="none" dirty="0">
                <a:solidFill>
                  <a:srgbClr val="334155"/>
                </a:solidFill>
                <a:latin typeface="Roboto"/>
              </a:rPr>
              <a:t>8.</a:t>
            </a:r>
            <a:r>
              <a:rPr b="0" i="0" u="none" dirty="0">
                <a:solidFill>
                  <a:srgbClr val="334155"/>
                </a:solidFill>
                <a:latin typeface="Roboto"/>
              </a:rPr>
              <a:t> </a:t>
            </a:r>
            <a:r>
              <a:rPr b="0" i="0" u="none" dirty="0" err="1">
                <a:solidFill>
                  <a:srgbClr val="334155"/>
                </a:solidFill>
                <a:latin typeface="Roboto"/>
              </a:rPr>
              <a:t>Thuế</a:t>
            </a:r>
            <a:r>
              <a:rPr b="0" i="0" u="none" dirty="0">
                <a:solidFill>
                  <a:srgbClr val="334155"/>
                </a:solidFill>
                <a:latin typeface="Roboto"/>
              </a:rPr>
              <a:t> </a:t>
            </a:r>
            <a:r>
              <a:rPr b="0" i="0" u="none" dirty="0" err="1">
                <a:solidFill>
                  <a:srgbClr val="334155"/>
                </a:solidFill>
                <a:latin typeface="Roboto"/>
              </a:rPr>
              <a:t>nhà</a:t>
            </a:r>
            <a:r>
              <a:rPr b="0" i="0" u="none" dirty="0">
                <a:solidFill>
                  <a:srgbClr val="334155"/>
                </a:solidFill>
                <a:latin typeface="Roboto"/>
              </a:rPr>
              <a:t> </a:t>
            </a:r>
            <a:r>
              <a:rPr b="0" i="0" u="none" dirty="0" err="1">
                <a:solidFill>
                  <a:srgbClr val="334155"/>
                </a:solidFill>
                <a:latin typeface="Roboto"/>
              </a:rPr>
              <a:t>thầu</a:t>
            </a:r>
            <a:r>
              <a:rPr b="0" i="0" u="none" dirty="0">
                <a:solidFill>
                  <a:srgbClr val="334155"/>
                </a:solidFill>
                <a:latin typeface="Roboto"/>
              </a:rPr>
              <a:t> </a:t>
            </a:r>
            <a:r>
              <a:rPr b="0" i="0" u="none" dirty="0" err="1">
                <a:solidFill>
                  <a:srgbClr val="334155"/>
                </a:solidFill>
                <a:latin typeface="Roboto"/>
              </a:rPr>
              <a:t>nước</a:t>
            </a:r>
            <a:r>
              <a:rPr b="0" i="0" u="none" dirty="0">
                <a:solidFill>
                  <a:srgbClr val="334155"/>
                </a:solidFill>
                <a:latin typeface="Roboto"/>
              </a:rPr>
              <a:t> </a:t>
            </a:r>
            <a:r>
              <a:rPr b="0" i="0" u="none" dirty="0" err="1">
                <a:solidFill>
                  <a:srgbClr val="334155"/>
                </a:solidFill>
                <a:latin typeface="Roboto"/>
              </a:rPr>
              <a:t>ngoài</a:t>
            </a:r>
            <a:r>
              <a:rPr b="0" i="0" u="none" dirty="0">
                <a:solidFill>
                  <a:srgbClr val="334155"/>
                </a:solidFill>
                <a:latin typeface="Roboto"/>
              </a:rPr>
              <a:t> </a:t>
            </a:r>
            <a:r>
              <a:rPr b="0" i="0" u="none" dirty="0" err="1">
                <a:solidFill>
                  <a:srgbClr val="334155"/>
                </a:solidFill>
                <a:latin typeface="Roboto"/>
              </a:rPr>
              <a:t>và</a:t>
            </a:r>
            <a:r>
              <a:rPr b="0" i="0" u="none" dirty="0">
                <a:solidFill>
                  <a:srgbClr val="334155"/>
                </a:solidFill>
                <a:latin typeface="Roboto"/>
              </a:rPr>
              <a:t> </a:t>
            </a:r>
            <a:r>
              <a:rPr b="0" i="0" u="none" dirty="0" err="1">
                <a:solidFill>
                  <a:srgbClr val="334155"/>
                </a:solidFill>
                <a:latin typeface="Roboto"/>
              </a:rPr>
              <a:t>chuyển</a:t>
            </a:r>
            <a:r>
              <a:rPr b="0" i="0" u="none" dirty="0">
                <a:solidFill>
                  <a:srgbClr val="334155"/>
                </a:solidFill>
                <a:latin typeface="Roboto"/>
              </a:rPr>
              <a:t> </a:t>
            </a:r>
            <a:r>
              <a:rPr b="0" i="0" u="none" dirty="0" err="1">
                <a:solidFill>
                  <a:srgbClr val="334155"/>
                </a:solidFill>
                <a:latin typeface="Roboto"/>
              </a:rPr>
              <a:t>nhượng</a:t>
            </a:r>
            <a:r>
              <a:rPr b="0" i="0" u="none" dirty="0">
                <a:solidFill>
                  <a:srgbClr val="334155"/>
                </a:solidFill>
                <a:latin typeface="Roboto"/>
              </a:rPr>
              <a:t> </a:t>
            </a:r>
            <a:r>
              <a:rPr b="0" i="0" u="none" dirty="0" err="1">
                <a:solidFill>
                  <a:srgbClr val="334155"/>
                </a:solidFill>
                <a:latin typeface="Roboto"/>
              </a:rPr>
              <a:t>vốn</a:t>
            </a:r>
            <a:endParaRPr b="0" i="0" u="none" dirty="0">
              <a:solidFill>
                <a:srgbClr val="334155"/>
              </a:solidFill>
              <a:latin typeface="Roboto"/>
            </a:endParaRPr>
          </a:p>
        </p:txBody>
      </p:sp>
      <p:sp>
        <p:nvSpPr>
          <p:cNvPr id="12" name="TextBox 11"/>
          <p:cNvSpPr txBox="1"/>
          <p:nvPr/>
        </p:nvSpPr>
        <p:spPr>
          <a:xfrm>
            <a:off x="6334125" y="3745855"/>
            <a:ext cx="5114925" cy="230832"/>
          </a:xfrm>
          <a:prstGeom prst="rect">
            <a:avLst/>
          </a:prstGeom>
          <a:noFill/>
        </p:spPr>
        <p:txBody>
          <a:bodyPr wrap="square" lIns="0" tIns="0" rIns="0" bIns="0" anchor="t">
            <a:spAutoFit/>
          </a:bodyPr>
          <a:lstStyle/>
          <a:p>
            <a:pPr algn="l">
              <a:lnSpc>
                <a:spcPts val="1800"/>
              </a:lnSpc>
            </a:pPr>
            <a:r>
              <a:rPr b="1" i="0" u="none" dirty="0">
                <a:solidFill>
                  <a:srgbClr val="334155"/>
                </a:solidFill>
                <a:latin typeface="Roboto"/>
              </a:rPr>
              <a:t>9.</a:t>
            </a:r>
            <a:r>
              <a:rPr b="0" i="0" u="none" dirty="0">
                <a:solidFill>
                  <a:srgbClr val="334155"/>
                </a:solidFill>
                <a:latin typeface="Roboto"/>
              </a:rPr>
              <a:t> </a:t>
            </a:r>
            <a:r>
              <a:rPr b="0" i="0" u="none" dirty="0" err="1">
                <a:solidFill>
                  <a:srgbClr val="334155"/>
                </a:solidFill>
                <a:latin typeface="Roboto"/>
              </a:rPr>
              <a:t>Điều</a:t>
            </a:r>
            <a:r>
              <a:rPr b="0" i="0" u="none" dirty="0">
                <a:solidFill>
                  <a:srgbClr val="334155"/>
                </a:solidFill>
                <a:latin typeface="Roboto"/>
              </a:rPr>
              <a:t> </a:t>
            </a:r>
            <a:r>
              <a:rPr b="0" i="0" u="none" dirty="0" err="1">
                <a:solidFill>
                  <a:srgbClr val="334155"/>
                </a:solidFill>
                <a:latin typeface="Roboto"/>
              </a:rPr>
              <a:t>khoản</a:t>
            </a:r>
            <a:r>
              <a:rPr b="0" i="0" u="none" dirty="0">
                <a:solidFill>
                  <a:srgbClr val="334155"/>
                </a:solidFill>
                <a:latin typeface="Roboto"/>
              </a:rPr>
              <a:t> </a:t>
            </a:r>
            <a:r>
              <a:rPr b="0" i="0" u="none" dirty="0" err="1">
                <a:solidFill>
                  <a:srgbClr val="334155"/>
                </a:solidFill>
                <a:latin typeface="Roboto"/>
              </a:rPr>
              <a:t>chuyển</a:t>
            </a:r>
            <a:r>
              <a:rPr b="0" i="0" u="none" dirty="0">
                <a:solidFill>
                  <a:srgbClr val="334155"/>
                </a:solidFill>
                <a:latin typeface="Roboto"/>
              </a:rPr>
              <a:t> </a:t>
            </a:r>
            <a:r>
              <a:rPr b="0" i="0" u="none" dirty="0" err="1">
                <a:solidFill>
                  <a:srgbClr val="334155"/>
                </a:solidFill>
                <a:latin typeface="Roboto"/>
              </a:rPr>
              <a:t>tiếp</a:t>
            </a:r>
            <a:endParaRPr b="0" i="0" u="none" dirty="0">
              <a:solidFill>
                <a:srgbClr val="334155"/>
              </a:solidFill>
              <a:latin typeface="Roboto"/>
            </a:endParaRPr>
          </a:p>
        </p:txBody>
      </p:sp>
      <p:pic>
        <p:nvPicPr>
          <p:cNvPr id="13" name="Picture 12" descr="image.png"/>
          <p:cNvPicPr>
            <a:picLocks noChangeAspect="1"/>
          </p:cNvPicPr>
          <p:nvPr/>
        </p:nvPicPr>
        <p:blipFill>
          <a:blip r:embed="rId4"/>
          <a:stretch>
            <a:fillRect/>
          </a:stretch>
        </p:blipFill>
        <p:spPr>
          <a:xfrm>
            <a:off x="495300" y="1812280"/>
            <a:ext cx="152400" cy="152400"/>
          </a:xfrm>
          <a:prstGeom prst="rect">
            <a:avLst/>
          </a:prstGeom>
        </p:spPr>
      </p:pic>
      <p:pic>
        <p:nvPicPr>
          <p:cNvPr id="14" name="Picture 13" descr="image.png"/>
          <p:cNvPicPr>
            <a:picLocks noChangeAspect="1"/>
          </p:cNvPicPr>
          <p:nvPr/>
        </p:nvPicPr>
        <p:blipFill>
          <a:blip r:embed="rId4"/>
          <a:stretch>
            <a:fillRect/>
          </a:stretch>
        </p:blipFill>
        <p:spPr>
          <a:xfrm>
            <a:off x="514350" y="2484320"/>
            <a:ext cx="152400" cy="152400"/>
          </a:xfrm>
          <a:prstGeom prst="rect">
            <a:avLst/>
          </a:prstGeom>
        </p:spPr>
      </p:pic>
      <p:pic>
        <p:nvPicPr>
          <p:cNvPr id="15" name="Picture 14" descr="image.png"/>
          <p:cNvPicPr>
            <a:picLocks noChangeAspect="1"/>
          </p:cNvPicPr>
          <p:nvPr/>
        </p:nvPicPr>
        <p:blipFill>
          <a:blip r:embed="rId4"/>
          <a:stretch>
            <a:fillRect/>
          </a:stretch>
        </p:blipFill>
        <p:spPr>
          <a:xfrm>
            <a:off x="514350" y="3087216"/>
            <a:ext cx="152400" cy="152400"/>
          </a:xfrm>
          <a:prstGeom prst="rect">
            <a:avLst/>
          </a:prstGeom>
        </p:spPr>
      </p:pic>
      <p:pic>
        <p:nvPicPr>
          <p:cNvPr id="16" name="Picture 15" descr="image.png"/>
          <p:cNvPicPr>
            <a:picLocks noChangeAspect="1"/>
          </p:cNvPicPr>
          <p:nvPr/>
        </p:nvPicPr>
        <p:blipFill>
          <a:blip r:embed="rId4"/>
          <a:stretch>
            <a:fillRect/>
          </a:stretch>
        </p:blipFill>
        <p:spPr>
          <a:xfrm>
            <a:off x="495300" y="3651843"/>
            <a:ext cx="152400" cy="152400"/>
          </a:xfrm>
          <a:prstGeom prst="rect">
            <a:avLst/>
          </a:prstGeom>
        </p:spPr>
      </p:pic>
      <p:pic>
        <p:nvPicPr>
          <p:cNvPr id="17" name="Picture 16" descr="image.png"/>
          <p:cNvPicPr>
            <a:picLocks noChangeAspect="1"/>
          </p:cNvPicPr>
          <p:nvPr/>
        </p:nvPicPr>
        <p:blipFill>
          <a:blip r:embed="rId4"/>
          <a:stretch>
            <a:fillRect/>
          </a:stretch>
        </p:blipFill>
        <p:spPr>
          <a:xfrm>
            <a:off x="495300" y="4286250"/>
            <a:ext cx="152400" cy="152400"/>
          </a:xfrm>
          <a:prstGeom prst="rect">
            <a:avLst/>
          </a:prstGeom>
        </p:spPr>
      </p:pic>
      <p:pic>
        <p:nvPicPr>
          <p:cNvPr id="18" name="Picture 17" descr="image.png"/>
          <p:cNvPicPr>
            <a:picLocks noChangeAspect="1"/>
          </p:cNvPicPr>
          <p:nvPr/>
        </p:nvPicPr>
        <p:blipFill>
          <a:blip r:embed="rId4"/>
          <a:stretch>
            <a:fillRect/>
          </a:stretch>
        </p:blipFill>
        <p:spPr>
          <a:xfrm>
            <a:off x="6105525" y="1840855"/>
            <a:ext cx="152400" cy="152400"/>
          </a:xfrm>
          <a:prstGeom prst="rect">
            <a:avLst/>
          </a:prstGeom>
        </p:spPr>
      </p:pic>
      <p:pic>
        <p:nvPicPr>
          <p:cNvPr id="19" name="Picture 18" descr="image.png"/>
          <p:cNvPicPr>
            <a:picLocks noChangeAspect="1"/>
          </p:cNvPicPr>
          <p:nvPr/>
        </p:nvPicPr>
        <p:blipFill>
          <a:blip r:embed="rId4"/>
          <a:stretch>
            <a:fillRect/>
          </a:stretch>
        </p:blipFill>
        <p:spPr>
          <a:xfrm>
            <a:off x="6029325" y="2521893"/>
            <a:ext cx="152400" cy="152400"/>
          </a:xfrm>
          <a:prstGeom prst="rect">
            <a:avLst/>
          </a:prstGeom>
        </p:spPr>
      </p:pic>
      <p:pic>
        <p:nvPicPr>
          <p:cNvPr id="20" name="Picture 19" descr="image.png"/>
          <p:cNvPicPr>
            <a:picLocks noChangeAspect="1"/>
          </p:cNvPicPr>
          <p:nvPr/>
        </p:nvPicPr>
        <p:blipFill>
          <a:blip r:embed="rId4"/>
          <a:stretch>
            <a:fillRect/>
          </a:stretch>
        </p:blipFill>
        <p:spPr>
          <a:xfrm>
            <a:off x="6000750" y="3155306"/>
            <a:ext cx="152400" cy="152400"/>
          </a:xfrm>
          <a:prstGeom prst="rect">
            <a:avLst/>
          </a:prstGeom>
        </p:spPr>
      </p:pic>
      <p:pic>
        <p:nvPicPr>
          <p:cNvPr id="21" name="Picture 20" descr="image.png"/>
          <p:cNvPicPr>
            <a:picLocks noChangeAspect="1"/>
          </p:cNvPicPr>
          <p:nvPr/>
        </p:nvPicPr>
        <p:blipFill>
          <a:blip r:embed="rId4"/>
          <a:stretch>
            <a:fillRect/>
          </a:stretch>
        </p:blipFill>
        <p:spPr>
          <a:xfrm>
            <a:off x="6019800" y="3785071"/>
            <a:ext cx="152400" cy="152400"/>
          </a:xfrm>
          <a:prstGeom prst="rect">
            <a:avLst/>
          </a:prstGeom>
        </p:spPr>
      </p:pic>
      <p:sp>
        <p:nvSpPr>
          <p:cNvPr id="22" name="TextBox 21"/>
          <p:cNvSpPr txBox="1"/>
          <p:nvPr/>
        </p:nvSpPr>
        <p:spPr>
          <a:xfrm>
            <a:off x="571500" y="476250"/>
            <a:ext cx="11601450" cy="371475"/>
          </a:xfrm>
          <a:prstGeom prst="rect">
            <a:avLst/>
          </a:prstGeom>
          <a:noFill/>
        </p:spPr>
        <p:txBody>
          <a:bodyPr wrap="square" lIns="0" tIns="0" rIns="0" bIns="0" anchor="t">
            <a:spAutoFit/>
          </a:bodyPr>
          <a:lstStyle/>
          <a:p>
            <a:pPr algn="l"/>
            <a:r>
              <a:rPr sz="2400" b="1" i="0" u="none">
                <a:solidFill>
                  <a:srgbClr val="0284C7"/>
                </a:solidFill>
                <a:latin typeface="Montserrat"/>
              </a:rPr>
              <a:t>NỘI DUNG TRÌNH BÀY</a:t>
            </a:r>
          </a:p>
        </p:txBody>
      </p:sp>
      <p:sp>
        <p:nvSpPr>
          <p:cNvPr id="23" name="Rounded Rectangle 22"/>
          <p:cNvSpPr/>
          <p:nvPr/>
        </p:nvSpPr>
        <p:spPr>
          <a:xfrm>
            <a:off x="5810250" y="690562"/>
            <a:ext cx="571500" cy="38100"/>
          </a:xfrm>
          <a:prstGeom prst="roundRect">
            <a:avLst>
              <a:gd name="adj" fmla="val 50000"/>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4" name="Picture 2" descr="hình ảnh logo thuế nhà nước - Inkythuatso">
            <a:extLst>
              <a:ext uri="{FF2B5EF4-FFF2-40B4-BE49-F238E27FC236}">
                <a16:creationId xmlns:a16="http://schemas.microsoft.com/office/drawing/2014/main" id="{76419CC9-A39D-446C-9D35-8F1D9AA9FA3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788294" y="0"/>
            <a:ext cx="832206" cy="8406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3"/>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4"/>
          <a:stretch>
            <a:fillRect/>
          </a:stretch>
        </p:blipFill>
        <p:spPr>
          <a:xfrm>
            <a:off x="9906000" y="4572000"/>
            <a:ext cx="3048000" cy="3048000"/>
          </a:xfrm>
          <a:prstGeom prst="rect">
            <a:avLst/>
          </a:prstGeom>
        </p:spPr>
      </p:pic>
      <p:sp>
        <p:nvSpPr>
          <p:cNvPr id="4" name="TextBox 3"/>
          <p:cNvSpPr txBox="1"/>
          <p:nvPr/>
        </p:nvSpPr>
        <p:spPr>
          <a:xfrm>
            <a:off x="904875" y="1693219"/>
            <a:ext cx="10763250" cy="230832"/>
          </a:xfrm>
          <a:prstGeom prst="rect">
            <a:avLst/>
          </a:prstGeom>
          <a:noFill/>
        </p:spPr>
        <p:txBody>
          <a:bodyPr wrap="square" lIns="0" tIns="0" rIns="0" bIns="0" anchor="t">
            <a:spAutoFit/>
          </a:bodyPr>
          <a:lstStyle/>
          <a:p>
            <a:pPr algn="l">
              <a:lnSpc>
                <a:spcPts val="1800"/>
              </a:lnSpc>
            </a:pPr>
            <a:r>
              <a:rPr b="1" i="0" u="none" dirty="0" err="1">
                <a:solidFill>
                  <a:srgbClr val="334155"/>
                </a:solidFill>
                <a:latin typeface="Roboto"/>
              </a:rPr>
              <a:t>Luật</a:t>
            </a:r>
            <a:r>
              <a:rPr b="1" i="0" u="none" dirty="0">
                <a:solidFill>
                  <a:srgbClr val="334155"/>
                </a:solidFill>
                <a:latin typeface="Roboto"/>
              </a:rPr>
              <a:t> </a:t>
            </a:r>
            <a:r>
              <a:rPr b="1" i="0" u="none" dirty="0" err="1">
                <a:solidFill>
                  <a:srgbClr val="334155"/>
                </a:solidFill>
                <a:latin typeface="Roboto"/>
              </a:rPr>
              <a:t>Thuế</a:t>
            </a:r>
            <a:r>
              <a:rPr b="1" i="0" u="none" dirty="0">
                <a:solidFill>
                  <a:srgbClr val="334155"/>
                </a:solidFill>
                <a:latin typeface="Roboto"/>
              </a:rPr>
              <a:t> TNDN </a:t>
            </a:r>
            <a:r>
              <a:rPr b="1" i="0" u="none" dirty="0" err="1">
                <a:solidFill>
                  <a:srgbClr val="334155"/>
                </a:solidFill>
                <a:latin typeface="Roboto"/>
              </a:rPr>
              <a:t>số</a:t>
            </a:r>
            <a:r>
              <a:rPr b="1" i="0" u="none" dirty="0">
                <a:solidFill>
                  <a:srgbClr val="334155"/>
                </a:solidFill>
                <a:latin typeface="Roboto"/>
              </a:rPr>
              <a:t> 67/2025/QH15:</a:t>
            </a:r>
            <a:r>
              <a:rPr b="0" i="0" u="none" dirty="0">
                <a:solidFill>
                  <a:srgbClr val="334155"/>
                </a:solidFill>
                <a:latin typeface="Roboto"/>
              </a:rPr>
              <a:t> Ban </a:t>
            </a:r>
            <a:r>
              <a:rPr b="0" i="0" u="none" dirty="0" err="1">
                <a:solidFill>
                  <a:srgbClr val="334155"/>
                </a:solidFill>
                <a:latin typeface="Roboto"/>
              </a:rPr>
              <a:t>hành</a:t>
            </a:r>
            <a:r>
              <a:rPr b="0" i="0" u="none" dirty="0">
                <a:solidFill>
                  <a:srgbClr val="334155"/>
                </a:solidFill>
                <a:latin typeface="Roboto"/>
              </a:rPr>
              <a:t> 14/06/2025, </a:t>
            </a:r>
            <a:r>
              <a:rPr b="0" i="0" u="none" dirty="0" err="1">
                <a:solidFill>
                  <a:srgbClr val="334155"/>
                </a:solidFill>
                <a:latin typeface="Roboto"/>
              </a:rPr>
              <a:t>có</a:t>
            </a:r>
            <a:r>
              <a:rPr b="0" i="0" u="none" dirty="0">
                <a:solidFill>
                  <a:srgbClr val="334155"/>
                </a:solidFill>
                <a:latin typeface="Roboto"/>
              </a:rPr>
              <a:t> </a:t>
            </a:r>
            <a:r>
              <a:rPr b="0" i="0" u="none" dirty="0" err="1">
                <a:solidFill>
                  <a:srgbClr val="334155"/>
                </a:solidFill>
                <a:latin typeface="Roboto"/>
              </a:rPr>
              <a:t>hiệu</a:t>
            </a:r>
            <a:r>
              <a:rPr b="0" i="0" u="none" dirty="0">
                <a:solidFill>
                  <a:srgbClr val="334155"/>
                </a:solidFill>
                <a:latin typeface="Roboto"/>
              </a:rPr>
              <a:t> </a:t>
            </a:r>
            <a:r>
              <a:rPr b="0" i="0" u="none" dirty="0" err="1">
                <a:solidFill>
                  <a:srgbClr val="334155"/>
                </a:solidFill>
                <a:latin typeface="Roboto"/>
              </a:rPr>
              <a:t>lực</a:t>
            </a:r>
            <a:r>
              <a:rPr b="0" i="0" u="none" dirty="0">
                <a:solidFill>
                  <a:srgbClr val="334155"/>
                </a:solidFill>
                <a:latin typeface="Roboto"/>
              </a:rPr>
              <a:t> </a:t>
            </a:r>
            <a:r>
              <a:rPr b="0" i="0" u="none" dirty="0" err="1">
                <a:solidFill>
                  <a:srgbClr val="334155"/>
                </a:solidFill>
                <a:latin typeface="Roboto"/>
              </a:rPr>
              <a:t>từ</a:t>
            </a:r>
            <a:r>
              <a:rPr b="0" i="0" u="none" dirty="0">
                <a:solidFill>
                  <a:srgbClr val="334155"/>
                </a:solidFill>
                <a:latin typeface="Roboto"/>
              </a:rPr>
              <a:t> 01/10/2025.</a:t>
            </a:r>
          </a:p>
        </p:txBody>
      </p:sp>
      <p:sp>
        <p:nvSpPr>
          <p:cNvPr id="5" name="TextBox 4"/>
          <p:cNvSpPr txBox="1"/>
          <p:nvPr/>
        </p:nvSpPr>
        <p:spPr>
          <a:xfrm>
            <a:off x="762000" y="2386011"/>
            <a:ext cx="10782300" cy="461665"/>
          </a:xfrm>
          <a:prstGeom prst="rect">
            <a:avLst/>
          </a:prstGeom>
          <a:noFill/>
        </p:spPr>
        <p:txBody>
          <a:bodyPr wrap="square" lIns="0" tIns="0" rIns="0" bIns="0" anchor="t">
            <a:spAutoFit/>
          </a:bodyPr>
          <a:lstStyle/>
          <a:p>
            <a:pPr algn="l">
              <a:lnSpc>
                <a:spcPts val="1800"/>
              </a:lnSpc>
            </a:pPr>
            <a:r>
              <a:rPr b="1" i="0" u="none" dirty="0" err="1">
                <a:solidFill>
                  <a:srgbClr val="334155"/>
                </a:solidFill>
                <a:latin typeface="Roboto"/>
              </a:rPr>
              <a:t>Nghị</a:t>
            </a:r>
            <a:r>
              <a:rPr b="1" i="0" u="none" dirty="0">
                <a:solidFill>
                  <a:srgbClr val="334155"/>
                </a:solidFill>
                <a:latin typeface="Roboto"/>
              </a:rPr>
              <a:t> </a:t>
            </a:r>
            <a:r>
              <a:rPr b="1" i="0" u="none" dirty="0" err="1">
                <a:solidFill>
                  <a:srgbClr val="334155"/>
                </a:solidFill>
                <a:latin typeface="Roboto"/>
              </a:rPr>
              <a:t>định</a:t>
            </a:r>
            <a:r>
              <a:rPr b="1" i="0" u="none" dirty="0">
                <a:solidFill>
                  <a:srgbClr val="334155"/>
                </a:solidFill>
                <a:latin typeface="Roboto"/>
              </a:rPr>
              <a:t> </a:t>
            </a:r>
            <a:r>
              <a:rPr b="1" i="0" u="none" dirty="0" err="1">
                <a:solidFill>
                  <a:srgbClr val="334155"/>
                </a:solidFill>
                <a:latin typeface="Roboto"/>
              </a:rPr>
              <a:t>số</a:t>
            </a:r>
            <a:r>
              <a:rPr b="1" i="0" u="none" dirty="0">
                <a:solidFill>
                  <a:srgbClr val="334155"/>
                </a:solidFill>
                <a:latin typeface="Roboto"/>
              </a:rPr>
              <a:t> 320/2025/NĐ-CP (15/12/2025):</a:t>
            </a:r>
            <a:r>
              <a:rPr b="0" i="0" u="none" dirty="0">
                <a:solidFill>
                  <a:srgbClr val="334155"/>
                </a:solidFill>
                <a:latin typeface="Roboto"/>
              </a:rPr>
              <a:t> </a:t>
            </a:r>
            <a:r>
              <a:rPr b="0" i="0" u="none" dirty="0" err="1">
                <a:solidFill>
                  <a:srgbClr val="334155"/>
                </a:solidFill>
                <a:latin typeface="Roboto"/>
              </a:rPr>
              <a:t>Quy</a:t>
            </a:r>
            <a:r>
              <a:rPr b="0" i="0" u="none" dirty="0">
                <a:solidFill>
                  <a:srgbClr val="334155"/>
                </a:solidFill>
                <a:latin typeface="Roboto"/>
              </a:rPr>
              <a:t> </a:t>
            </a:r>
            <a:r>
              <a:rPr b="0" i="0" u="none" dirty="0" err="1">
                <a:solidFill>
                  <a:srgbClr val="334155"/>
                </a:solidFill>
                <a:latin typeface="Roboto"/>
              </a:rPr>
              <a:t>định</a:t>
            </a:r>
            <a:r>
              <a:rPr b="0" i="0" u="none" dirty="0">
                <a:solidFill>
                  <a:srgbClr val="334155"/>
                </a:solidFill>
                <a:latin typeface="Roboto"/>
              </a:rPr>
              <a:t> chi </a:t>
            </a:r>
            <a:r>
              <a:rPr b="0" i="0" u="none" dirty="0" err="1">
                <a:solidFill>
                  <a:srgbClr val="334155"/>
                </a:solidFill>
                <a:latin typeface="Roboto"/>
              </a:rPr>
              <a:t>tiết</a:t>
            </a:r>
            <a:r>
              <a:rPr b="0" i="0" u="none" dirty="0">
                <a:solidFill>
                  <a:srgbClr val="334155"/>
                </a:solidFill>
                <a:latin typeface="Roboto"/>
              </a:rPr>
              <a:t> </a:t>
            </a:r>
            <a:r>
              <a:rPr b="0" i="0" u="none" dirty="0" err="1">
                <a:solidFill>
                  <a:srgbClr val="334155"/>
                </a:solidFill>
                <a:latin typeface="Roboto"/>
              </a:rPr>
              <a:t>một</a:t>
            </a:r>
            <a:r>
              <a:rPr b="0" i="0" u="none" dirty="0">
                <a:solidFill>
                  <a:srgbClr val="334155"/>
                </a:solidFill>
                <a:latin typeface="Roboto"/>
              </a:rPr>
              <a:t> </a:t>
            </a:r>
            <a:r>
              <a:rPr b="0" i="0" u="none" dirty="0" err="1">
                <a:solidFill>
                  <a:srgbClr val="334155"/>
                </a:solidFill>
                <a:latin typeface="Roboto"/>
              </a:rPr>
              <a:t>số</a:t>
            </a:r>
            <a:r>
              <a:rPr b="0" i="0" u="none" dirty="0">
                <a:solidFill>
                  <a:srgbClr val="334155"/>
                </a:solidFill>
                <a:latin typeface="Roboto"/>
              </a:rPr>
              <a:t> </a:t>
            </a:r>
            <a:r>
              <a:rPr b="0" i="0" u="none" dirty="0" err="1">
                <a:solidFill>
                  <a:srgbClr val="334155"/>
                </a:solidFill>
                <a:latin typeface="Roboto"/>
              </a:rPr>
              <a:t>điều</a:t>
            </a:r>
            <a:r>
              <a:rPr b="0" i="0" u="none" dirty="0">
                <a:solidFill>
                  <a:srgbClr val="334155"/>
                </a:solidFill>
                <a:latin typeface="Roboto"/>
              </a:rPr>
              <a:t> </a:t>
            </a:r>
            <a:r>
              <a:rPr b="0" i="0" u="none" dirty="0" err="1">
                <a:solidFill>
                  <a:srgbClr val="334155"/>
                </a:solidFill>
                <a:latin typeface="Roboto"/>
              </a:rPr>
              <a:t>và</a:t>
            </a:r>
            <a:r>
              <a:rPr b="0" i="0" u="none" dirty="0">
                <a:solidFill>
                  <a:srgbClr val="334155"/>
                </a:solidFill>
                <a:latin typeface="Roboto"/>
              </a:rPr>
              <a:t> </a:t>
            </a:r>
            <a:r>
              <a:rPr b="0" i="0" u="none" dirty="0" err="1">
                <a:solidFill>
                  <a:srgbClr val="334155"/>
                </a:solidFill>
                <a:latin typeface="Roboto"/>
              </a:rPr>
              <a:t>biện</a:t>
            </a:r>
            <a:r>
              <a:rPr b="0" i="0" u="none" dirty="0">
                <a:solidFill>
                  <a:srgbClr val="334155"/>
                </a:solidFill>
                <a:latin typeface="Roboto"/>
              </a:rPr>
              <a:t> </a:t>
            </a:r>
            <a:r>
              <a:rPr b="0" i="0" u="none" dirty="0" err="1">
                <a:solidFill>
                  <a:srgbClr val="334155"/>
                </a:solidFill>
                <a:latin typeface="Roboto"/>
              </a:rPr>
              <a:t>pháp</a:t>
            </a:r>
            <a:r>
              <a:rPr b="0" i="0" u="none" dirty="0">
                <a:solidFill>
                  <a:srgbClr val="334155"/>
                </a:solidFill>
                <a:latin typeface="Roboto"/>
              </a:rPr>
              <a:t> </a:t>
            </a:r>
            <a:r>
              <a:rPr b="0" i="0" u="none" dirty="0" err="1">
                <a:solidFill>
                  <a:srgbClr val="334155"/>
                </a:solidFill>
                <a:latin typeface="Roboto"/>
              </a:rPr>
              <a:t>thi</a:t>
            </a:r>
            <a:r>
              <a:rPr b="0" i="0" u="none" dirty="0">
                <a:solidFill>
                  <a:srgbClr val="334155"/>
                </a:solidFill>
                <a:latin typeface="Roboto"/>
              </a:rPr>
              <a:t> </a:t>
            </a:r>
            <a:r>
              <a:rPr b="0" i="0" u="none" dirty="0" err="1">
                <a:solidFill>
                  <a:srgbClr val="334155"/>
                </a:solidFill>
                <a:latin typeface="Roboto"/>
              </a:rPr>
              <a:t>hành</a:t>
            </a:r>
            <a:r>
              <a:rPr b="0" i="0" u="none" dirty="0">
                <a:solidFill>
                  <a:srgbClr val="334155"/>
                </a:solidFill>
                <a:latin typeface="Roboto"/>
              </a:rPr>
              <a:t> </a:t>
            </a:r>
            <a:r>
              <a:rPr b="0" i="0" u="none" dirty="0" err="1">
                <a:solidFill>
                  <a:srgbClr val="334155"/>
                </a:solidFill>
                <a:latin typeface="Roboto"/>
              </a:rPr>
              <a:t>Luật</a:t>
            </a:r>
            <a:r>
              <a:rPr b="0" i="0" u="none" dirty="0">
                <a:solidFill>
                  <a:srgbClr val="334155"/>
                </a:solidFill>
                <a:latin typeface="Roboto"/>
              </a:rPr>
              <a:t> </a:t>
            </a:r>
            <a:r>
              <a:rPr b="0" i="0" u="none" dirty="0" err="1">
                <a:solidFill>
                  <a:srgbClr val="334155"/>
                </a:solidFill>
                <a:latin typeface="Roboto"/>
              </a:rPr>
              <a:t>Thuế</a:t>
            </a:r>
            <a:r>
              <a:rPr b="0" i="0" u="none" dirty="0">
                <a:solidFill>
                  <a:srgbClr val="334155"/>
                </a:solidFill>
                <a:latin typeface="Roboto"/>
              </a:rPr>
              <a:t> TNDN.</a:t>
            </a:r>
          </a:p>
        </p:txBody>
      </p:sp>
      <p:sp>
        <p:nvSpPr>
          <p:cNvPr id="6" name="TextBox 5"/>
          <p:cNvSpPr txBox="1"/>
          <p:nvPr/>
        </p:nvSpPr>
        <p:spPr>
          <a:xfrm>
            <a:off x="762000" y="3124347"/>
            <a:ext cx="10763250" cy="461665"/>
          </a:xfrm>
          <a:prstGeom prst="rect">
            <a:avLst/>
          </a:prstGeom>
          <a:noFill/>
        </p:spPr>
        <p:txBody>
          <a:bodyPr wrap="square" lIns="0" tIns="0" rIns="0" bIns="0" anchor="t">
            <a:spAutoFit/>
          </a:bodyPr>
          <a:lstStyle/>
          <a:p>
            <a:pPr algn="l">
              <a:lnSpc>
                <a:spcPts val="1800"/>
              </a:lnSpc>
            </a:pPr>
            <a:r>
              <a:rPr b="1" i="0" u="none" dirty="0" err="1">
                <a:solidFill>
                  <a:srgbClr val="334155"/>
                </a:solidFill>
                <a:latin typeface="Roboto"/>
              </a:rPr>
              <a:t>Nghị</a:t>
            </a:r>
            <a:r>
              <a:rPr b="1" i="0" u="none" dirty="0">
                <a:solidFill>
                  <a:srgbClr val="334155"/>
                </a:solidFill>
                <a:latin typeface="Roboto"/>
              </a:rPr>
              <a:t> </a:t>
            </a:r>
            <a:r>
              <a:rPr b="1" i="0" u="none" dirty="0" err="1">
                <a:solidFill>
                  <a:srgbClr val="334155"/>
                </a:solidFill>
                <a:latin typeface="Roboto"/>
              </a:rPr>
              <a:t>định</a:t>
            </a:r>
            <a:r>
              <a:rPr b="1" i="0" u="none" dirty="0">
                <a:solidFill>
                  <a:srgbClr val="334155"/>
                </a:solidFill>
                <a:latin typeface="Roboto"/>
              </a:rPr>
              <a:t> </a:t>
            </a:r>
            <a:r>
              <a:rPr b="1" i="0" u="none" dirty="0" err="1">
                <a:solidFill>
                  <a:srgbClr val="334155"/>
                </a:solidFill>
                <a:latin typeface="Roboto"/>
              </a:rPr>
              <a:t>số</a:t>
            </a:r>
            <a:r>
              <a:rPr b="1" i="0" u="none" dirty="0">
                <a:solidFill>
                  <a:srgbClr val="334155"/>
                </a:solidFill>
                <a:latin typeface="Roboto"/>
              </a:rPr>
              <a:t> 141/2026/NĐ-CP (29/04/2026):</a:t>
            </a:r>
            <a:r>
              <a:rPr b="0" i="0" u="none" dirty="0">
                <a:solidFill>
                  <a:srgbClr val="334155"/>
                </a:solidFill>
                <a:latin typeface="Roboto"/>
              </a:rPr>
              <a:t> </a:t>
            </a:r>
            <a:r>
              <a:rPr b="0" i="0" u="none" dirty="0" err="1">
                <a:solidFill>
                  <a:srgbClr val="334155"/>
                </a:solidFill>
                <a:latin typeface="Roboto"/>
              </a:rPr>
              <a:t>Sửa</a:t>
            </a:r>
            <a:r>
              <a:rPr b="0" i="0" u="none" dirty="0">
                <a:solidFill>
                  <a:srgbClr val="334155"/>
                </a:solidFill>
                <a:latin typeface="Roboto"/>
              </a:rPr>
              <a:t> </a:t>
            </a:r>
            <a:r>
              <a:rPr b="0" i="0" u="none" dirty="0" err="1">
                <a:solidFill>
                  <a:srgbClr val="334155"/>
                </a:solidFill>
                <a:latin typeface="Roboto"/>
              </a:rPr>
              <a:t>đổi</a:t>
            </a:r>
            <a:r>
              <a:rPr b="0" i="0" u="none" dirty="0">
                <a:solidFill>
                  <a:srgbClr val="334155"/>
                </a:solidFill>
                <a:latin typeface="Roboto"/>
              </a:rPr>
              <a:t>, </a:t>
            </a:r>
            <a:r>
              <a:rPr b="0" i="0" u="none" dirty="0" err="1">
                <a:solidFill>
                  <a:srgbClr val="334155"/>
                </a:solidFill>
                <a:latin typeface="Roboto"/>
              </a:rPr>
              <a:t>bổ</a:t>
            </a:r>
            <a:r>
              <a:rPr b="0" i="0" u="none" dirty="0">
                <a:solidFill>
                  <a:srgbClr val="334155"/>
                </a:solidFill>
                <a:latin typeface="Roboto"/>
              </a:rPr>
              <a:t> sung </a:t>
            </a:r>
            <a:r>
              <a:rPr b="0" i="0" u="none" dirty="0" err="1">
                <a:solidFill>
                  <a:srgbClr val="334155"/>
                </a:solidFill>
                <a:latin typeface="Roboto"/>
              </a:rPr>
              <a:t>quy</a:t>
            </a:r>
            <a:r>
              <a:rPr b="0" i="0" u="none" dirty="0">
                <a:solidFill>
                  <a:srgbClr val="334155"/>
                </a:solidFill>
                <a:latin typeface="Roboto"/>
              </a:rPr>
              <a:t> </a:t>
            </a:r>
            <a:r>
              <a:rPr b="0" i="0" u="none" dirty="0" err="1">
                <a:solidFill>
                  <a:srgbClr val="334155"/>
                </a:solidFill>
                <a:latin typeface="Roboto"/>
              </a:rPr>
              <a:t>định</a:t>
            </a:r>
            <a:r>
              <a:rPr b="0" i="0" u="none" dirty="0">
                <a:solidFill>
                  <a:srgbClr val="334155"/>
                </a:solidFill>
                <a:latin typeface="Roboto"/>
              </a:rPr>
              <a:t> </a:t>
            </a:r>
            <a:r>
              <a:rPr b="0" i="0" u="none" dirty="0" err="1">
                <a:solidFill>
                  <a:srgbClr val="334155"/>
                </a:solidFill>
                <a:latin typeface="Roboto"/>
              </a:rPr>
              <a:t>về</a:t>
            </a:r>
            <a:r>
              <a:rPr b="0" i="0" u="none" dirty="0">
                <a:solidFill>
                  <a:srgbClr val="334155"/>
                </a:solidFill>
                <a:latin typeface="Roboto"/>
              </a:rPr>
              <a:t> </a:t>
            </a:r>
            <a:r>
              <a:rPr b="0" i="0" u="none" dirty="0" err="1">
                <a:solidFill>
                  <a:srgbClr val="334155"/>
                </a:solidFill>
                <a:latin typeface="Roboto"/>
              </a:rPr>
              <a:t>chính</a:t>
            </a:r>
            <a:r>
              <a:rPr b="0" i="0" u="none" dirty="0">
                <a:solidFill>
                  <a:srgbClr val="334155"/>
                </a:solidFill>
                <a:latin typeface="Roboto"/>
              </a:rPr>
              <a:t> </a:t>
            </a:r>
            <a:r>
              <a:rPr b="0" i="0" u="none" dirty="0" err="1">
                <a:solidFill>
                  <a:srgbClr val="334155"/>
                </a:solidFill>
                <a:latin typeface="Roboto"/>
              </a:rPr>
              <a:t>sách</a:t>
            </a:r>
            <a:r>
              <a:rPr b="0" i="0" u="none" dirty="0">
                <a:solidFill>
                  <a:srgbClr val="334155"/>
                </a:solidFill>
                <a:latin typeface="Roboto"/>
              </a:rPr>
              <a:t> </a:t>
            </a:r>
            <a:r>
              <a:rPr b="0" i="0" u="none" dirty="0" err="1">
                <a:solidFill>
                  <a:srgbClr val="334155"/>
                </a:solidFill>
                <a:latin typeface="Roboto"/>
              </a:rPr>
              <a:t>thuế</a:t>
            </a:r>
            <a:r>
              <a:rPr b="0" i="0" u="none" dirty="0">
                <a:solidFill>
                  <a:srgbClr val="334155"/>
                </a:solidFill>
                <a:latin typeface="Roboto"/>
              </a:rPr>
              <a:t> </a:t>
            </a:r>
            <a:r>
              <a:rPr b="0" i="0" u="none" dirty="0" err="1">
                <a:solidFill>
                  <a:srgbClr val="334155"/>
                </a:solidFill>
                <a:latin typeface="Roboto"/>
              </a:rPr>
              <a:t>đối</a:t>
            </a:r>
            <a:r>
              <a:rPr b="0" i="0" u="none" dirty="0">
                <a:solidFill>
                  <a:srgbClr val="334155"/>
                </a:solidFill>
                <a:latin typeface="Roboto"/>
              </a:rPr>
              <a:t> </a:t>
            </a:r>
            <a:r>
              <a:rPr b="0" i="0" u="none" dirty="0" err="1">
                <a:solidFill>
                  <a:srgbClr val="334155"/>
                </a:solidFill>
                <a:latin typeface="Roboto"/>
              </a:rPr>
              <a:t>với</a:t>
            </a:r>
            <a:r>
              <a:rPr b="0" i="0" u="none" dirty="0">
                <a:solidFill>
                  <a:srgbClr val="334155"/>
                </a:solidFill>
                <a:latin typeface="Roboto"/>
              </a:rPr>
              <a:t> HKD, CNKD </a:t>
            </a:r>
            <a:r>
              <a:rPr b="0" i="0" u="none" dirty="0" err="1">
                <a:solidFill>
                  <a:srgbClr val="334155"/>
                </a:solidFill>
                <a:latin typeface="Roboto"/>
              </a:rPr>
              <a:t>và</a:t>
            </a:r>
            <a:r>
              <a:rPr b="0" i="0" u="none" dirty="0">
                <a:solidFill>
                  <a:srgbClr val="334155"/>
                </a:solidFill>
                <a:latin typeface="Roboto"/>
              </a:rPr>
              <a:t> NĐ 320/2025/NĐ-CP.</a:t>
            </a:r>
          </a:p>
        </p:txBody>
      </p:sp>
      <p:sp>
        <p:nvSpPr>
          <p:cNvPr id="7" name="TextBox 6"/>
          <p:cNvSpPr txBox="1"/>
          <p:nvPr/>
        </p:nvSpPr>
        <p:spPr>
          <a:xfrm>
            <a:off x="857250" y="3962400"/>
            <a:ext cx="10763250" cy="461665"/>
          </a:xfrm>
          <a:prstGeom prst="rect">
            <a:avLst/>
          </a:prstGeom>
          <a:noFill/>
        </p:spPr>
        <p:txBody>
          <a:bodyPr wrap="square" lIns="0" tIns="0" rIns="0" bIns="0" anchor="t">
            <a:spAutoFit/>
          </a:bodyPr>
          <a:lstStyle/>
          <a:p>
            <a:pPr algn="l">
              <a:lnSpc>
                <a:spcPts val="1800"/>
              </a:lnSpc>
            </a:pPr>
            <a:r>
              <a:rPr b="1" i="0" u="none">
                <a:solidFill>
                  <a:srgbClr val="334155"/>
                </a:solidFill>
                <a:latin typeface="Roboto"/>
              </a:rPr>
              <a:t>Nghị định số 245/2026/NĐ-CP (27/06/2026):</a:t>
            </a:r>
            <a:r>
              <a:rPr b="0" i="0" u="none">
                <a:solidFill>
                  <a:srgbClr val="334155"/>
                </a:solidFill>
                <a:latin typeface="Roboto"/>
              </a:rPr>
              <a:t> Gia hạn thời hạn nộp thuế GTGT, TNDN, TNCN và tiền thuê đất năm 2026.</a:t>
            </a:r>
          </a:p>
        </p:txBody>
      </p:sp>
      <p:sp>
        <p:nvSpPr>
          <p:cNvPr id="8" name="TextBox 7"/>
          <p:cNvSpPr txBox="1"/>
          <p:nvPr/>
        </p:nvSpPr>
        <p:spPr>
          <a:xfrm>
            <a:off x="885825" y="4786015"/>
            <a:ext cx="10763250" cy="461665"/>
          </a:xfrm>
          <a:prstGeom prst="rect">
            <a:avLst/>
          </a:prstGeom>
          <a:noFill/>
        </p:spPr>
        <p:txBody>
          <a:bodyPr wrap="square" lIns="0" tIns="0" rIns="0" bIns="0" anchor="t">
            <a:spAutoFit/>
          </a:bodyPr>
          <a:lstStyle/>
          <a:p>
            <a:pPr algn="l">
              <a:lnSpc>
                <a:spcPts val="1800"/>
              </a:lnSpc>
            </a:pPr>
            <a:r>
              <a:rPr b="1" i="0" u="none" dirty="0" err="1">
                <a:solidFill>
                  <a:srgbClr val="334155"/>
                </a:solidFill>
                <a:latin typeface="Roboto"/>
              </a:rPr>
              <a:t>Thông</a:t>
            </a:r>
            <a:r>
              <a:rPr b="1" i="0" u="none" dirty="0">
                <a:solidFill>
                  <a:srgbClr val="334155"/>
                </a:solidFill>
                <a:latin typeface="Roboto"/>
              </a:rPr>
              <a:t> </a:t>
            </a:r>
            <a:r>
              <a:rPr b="1" i="0" u="none" dirty="0" err="1">
                <a:solidFill>
                  <a:srgbClr val="334155"/>
                </a:solidFill>
                <a:latin typeface="Roboto"/>
              </a:rPr>
              <a:t>tư</a:t>
            </a:r>
            <a:r>
              <a:rPr b="1" i="0" u="none" dirty="0">
                <a:solidFill>
                  <a:srgbClr val="334155"/>
                </a:solidFill>
                <a:latin typeface="Roboto"/>
              </a:rPr>
              <a:t> </a:t>
            </a:r>
            <a:r>
              <a:rPr b="1" i="0" u="none" dirty="0" err="1">
                <a:solidFill>
                  <a:srgbClr val="334155"/>
                </a:solidFill>
                <a:latin typeface="Roboto"/>
              </a:rPr>
              <a:t>số</a:t>
            </a:r>
            <a:r>
              <a:rPr b="1" i="0" u="none" dirty="0">
                <a:solidFill>
                  <a:srgbClr val="334155"/>
                </a:solidFill>
                <a:latin typeface="Roboto"/>
              </a:rPr>
              <a:t> 20/2026/TT-BTC (12/03/2026):</a:t>
            </a:r>
            <a:r>
              <a:rPr b="0" i="0" u="none" dirty="0">
                <a:solidFill>
                  <a:srgbClr val="334155"/>
                </a:solidFill>
                <a:latin typeface="Roboto"/>
              </a:rPr>
              <a:t> </a:t>
            </a:r>
            <a:r>
              <a:rPr b="0" i="0" u="none" dirty="0" err="1">
                <a:solidFill>
                  <a:srgbClr val="334155"/>
                </a:solidFill>
                <a:latin typeface="Roboto"/>
              </a:rPr>
              <a:t>Hướng</a:t>
            </a:r>
            <a:r>
              <a:rPr b="0" i="0" u="none" dirty="0">
                <a:solidFill>
                  <a:srgbClr val="334155"/>
                </a:solidFill>
                <a:latin typeface="Roboto"/>
              </a:rPr>
              <a:t> </a:t>
            </a:r>
            <a:r>
              <a:rPr b="0" i="0" u="none" dirty="0" err="1">
                <a:solidFill>
                  <a:srgbClr val="334155"/>
                </a:solidFill>
                <a:latin typeface="Roboto"/>
              </a:rPr>
              <a:t>dẫn</a:t>
            </a:r>
            <a:r>
              <a:rPr b="0" i="0" u="none" dirty="0">
                <a:solidFill>
                  <a:srgbClr val="334155"/>
                </a:solidFill>
                <a:latin typeface="Roboto"/>
              </a:rPr>
              <a:t> chi </a:t>
            </a:r>
            <a:r>
              <a:rPr b="0" i="0" u="none" dirty="0" err="1">
                <a:solidFill>
                  <a:srgbClr val="334155"/>
                </a:solidFill>
                <a:latin typeface="Roboto"/>
              </a:rPr>
              <a:t>tiết</a:t>
            </a:r>
            <a:r>
              <a:rPr b="0" i="0" u="none" dirty="0">
                <a:solidFill>
                  <a:srgbClr val="334155"/>
                </a:solidFill>
                <a:latin typeface="Roboto"/>
              </a:rPr>
              <a:t> </a:t>
            </a:r>
            <a:r>
              <a:rPr b="0" i="0" u="none" dirty="0" err="1">
                <a:solidFill>
                  <a:srgbClr val="334155"/>
                </a:solidFill>
                <a:latin typeface="Roboto"/>
              </a:rPr>
              <a:t>thi</a:t>
            </a:r>
            <a:r>
              <a:rPr b="0" i="0" u="none" dirty="0">
                <a:solidFill>
                  <a:srgbClr val="334155"/>
                </a:solidFill>
                <a:latin typeface="Roboto"/>
              </a:rPr>
              <a:t> </a:t>
            </a:r>
            <a:r>
              <a:rPr b="0" i="0" u="none" dirty="0" err="1">
                <a:solidFill>
                  <a:srgbClr val="334155"/>
                </a:solidFill>
                <a:latin typeface="Roboto"/>
              </a:rPr>
              <a:t>hành</a:t>
            </a:r>
            <a:r>
              <a:rPr b="0" i="0" u="none" dirty="0">
                <a:solidFill>
                  <a:srgbClr val="334155"/>
                </a:solidFill>
                <a:latin typeface="Roboto"/>
              </a:rPr>
              <a:t> </a:t>
            </a:r>
            <a:r>
              <a:rPr b="0" i="0" u="none" dirty="0" err="1">
                <a:solidFill>
                  <a:srgbClr val="334155"/>
                </a:solidFill>
                <a:latin typeface="Roboto"/>
              </a:rPr>
              <a:t>Luật</a:t>
            </a:r>
            <a:r>
              <a:rPr b="0" i="0" u="none" dirty="0">
                <a:solidFill>
                  <a:srgbClr val="334155"/>
                </a:solidFill>
                <a:latin typeface="Roboto"/>
              </a:rPr>
              <a:t> </a:t>
            </a:r>
            <a:r>
              <a:rPr b="0" i="0" u="none" dirty="0" err="1">
                <a:solidFill>
                  <a:srgbClr val="334155"/>
                </a:solidFill>
                <a:latin typeface="Roboto"/>
              </a:rPr>
              <a:t>Thuế</a:t>
            </a:r>
            <a:r>
              <a:rPr b="0" i="0" u="none" dirty="0">
                <a:solidFill>
                  <a:srgbClr val="334155"/>
                </a:solidFill>
                <a:latin typeface="Roboto"/>
              </a:rPr>
              <a:t> TNDN </a:t>
            </a:r>
            <a:r>
              <a:rPr b="0" i="0" u="none" dirty="0" err="1">
                <a:solidFill>
                  <a:srgbClr val="334155"/>
                </a:solidFill>
                <a:latin typeface="Roboto"/>
              </a:rPr>
              <a:t>và</a:t>
            </a:r>
            <a:r>
              <a:rPr b="0" i="0" u="none" dirty="0">
                <a:solidFill>
                  <a:srgbClr val="334155"/>
                </a:solidFill>
                <a:latin typeface="Roboto"/>
              </a:rPr>
              <a:t> </a:t>
            </a:r>
            <a:r>
              <a:rPr b="0" i="0" u="none" dirty="0" err="1">
                <a:solidFill>
                  <a:srgbClr val="334155"/>
                </a:solidFill>
                <a:latin typeface="Roboto"/>
              </a:rPr>
              <a:t>Nghị</a:t>
            </a:r>
            <a:r>
              <a:rPr b="0" i="0" u="none" dirty="0">
                <a:solidFill>
                  <a:srgbClr val="334155"/>
                </a:solidFill>
                <a:latin typeface="Roboto"/>
              </a:rPr>
              <a:t> </a:t>
            </a:r>
            <a:r>
              <a:rPr b="0" i="0" u="none" dirty="0" err="1">
                <a:solidFill>
                  <a:srgbClr val="334155"/>
                </a:solidFill>
                <a:latin typeface="Roboto"/>
              </a:rPr>
              <a:t>định</a:t>
            </a:r>
            <a:r>
              <a:rPr b="0" i="0" u="none" dirty="0">
                <a:solidFill>
                  <a:srgbClr val="334155"/>
                </a:solidFill>
                <a:latin typeface="Roboto"/>
              </a:rPr>
              <a:t> 320/2025/NĐ-CP.</a:t>
            </a:r>
          </a:p>
        </p:txBody>
      </p:sp>
      <p:pic>
        <p:nvPicPr>
          <p:cNvPr id="9" name="Picture 8" descr="image.png"/>
          <p:cNvPicPr>
            <a:picLocks noChangeAspect="1"/>
          </p:cNvPicPr>
          <p:nvPr/>
        </p:nvPicPr>
        <p:blipFill>
          <a:blip r:embed="rId5"/>
          <a:stretch>
            <a:fillRect/>
          </a:stretch>
        </p:blipFill>
        <p:spPr>
          <a:xfrm>
            <a:off x="647700" y="1703861"/>
            <a:ext cx="114300" cy="152400"/>
          </a:xfrm>
          <a:prstGeom prst="rect">
            <a:avLst/>
          </a:prstGeom>
        </p:spPr>
      </p:pic>
      <p:pic>
        <p:nvPicPr>
          <p:cNvPr id="10" name="Picture 9" descr="image.png"/>
          <p:cNvPicPr>
            <a:picLocks noChangeAspect="1"/>
          </p:cNvPicPr>
          <p:nvPr/>
        </p:nvPicPr>
        <p:blipFill>
          <a:blip r:embed="rId5"/>
          <a:stretch>
            <a:fillRect/>
          </a:stretch>
        </p:blipFill>
        <p:spPr>
          <a:xfrm>
            <a:off x="571500" y="2505073"/>
            <a:ext cx="114300" cy="152400"/>
          </a:xfrm>
          <a:prstGeom prst="rect">
            <a:avLst/>
          </a:prstGeom>
        </p:spPr>
      </p:pic>
      <p:pic>
        <p:nvPicPr>
          <p:cNvPr id="11" name="Picture 10" descr="image.png"/>
          <p:cNvPicPr>
            <a:picLocks noChangeAspect="1"/>
          </p:cNvPicPr>
          <p:nvPr/>
        </p:nvPicPr>
        <p:blipFill>
          <a:blip r:embed="rId5"/>
          <a:stretch>
            <a:fillRect/>
          </a:stretch>
        </p:blipFill>
        <p:spPr>
          <a:xfrm>
            <a:off x="571500" y="3200400"/>
            <a:ext cx="114300" cy="152400"/>
          </a:xfrm>
          <a:prstGeom prst="rect">
            <a:avLst/>
          </a:prstGeom>
        </p:spPr>
      </p:pic>
      <p:pic>
        <p:nvPicPr>
          <p:cNvPr id="12" name="Picture 11" descr="image.png"/>
          <p:cNvPicPr>
            <a:picLocks noChangeAspect="1"/>
          </p:cNvPicPr>
          <p:nvPr/>
        </p:nvPicPr>
        <p:blipFill>
          <a:blip r:embed="rId5"/>
          <a:stretch>
            <a:fillRect/>
          </a:stretch>
        </p:blipFill>
        <p:spPr>
          <a:xfrm>
            <a:off x="571500" y="3990975"/>
            <a:ext cx="114300" cy="152400"/>
          </a:xfrm>
          <a:prstGeom prst="rect">
            <a:avLst/>
          </a:prstGeom>
        </p:spPr>
      </p:pic>
      <p:pic>
        <p:nvPicPr>
          <p:cNvPr id="13" name="Picture 12" descr="image.png"/>
          <p:cNvPicPr>
            <a:picLocks noChangeAspect="1"/>
          </p:cNvPicPr>
          <p:nvPr/>
        </p:nvPicPr>
        <p:blipFill>
          <a:blip r:embed="rId5"/>
          <a:stretch>
            <a:fillRect/>
          </a:stretch>
        </p:blipFill>
        <p:spPr>
          <a:xfrm>
            <a:off x="571500" y="4834752"/>
            <a:ext cx="114300" cy="152400"/>
          </a:xfrm>
          <a:prstGeom prst="rect">
            <a:avLst/>
          </a:prstGeom>
        </p:spPr>
      </p:pic>
      <p:sp>
        <p:nvSpPr>
          <p:cNvPr id="14" name="TextBox 13"/>
          <p:cNvSpPr txBox="1"/>
          <p:nvPr/>
        </p:nvSpPr>
        <p:spPr>
          <a:xfrm>
            <a:off x="571500" y="476250"/>
            <a:ext cx="11601450" cy="371475"/>
          </a:xfrm>
          <a:prstGeom prst="rect">
            <a:avLst/>
          </a:prstGeom>
          <a:noFill/>
        </p:spPr>
        <p:txBody>
          <a:bodyPr wrap="square" lIns="0" tIns="0" rIns="0" bIns="0" anchor="t">
            <a:spAutoFit/>
          </a:bodyPr>
          <a:lstStyle/>
          <a:p>
            <a:pPr algn="l"/>
            <a:r>
              <a:rPr sz="2400" b="1" i="0" u="none" dirty="0">
                <a:solidFill>
                  <a:srgbClr val="0284C7"/>
                </a:solidFill>
                <a:latin typeface="Montserrat"/>
              </a:rPr>
              <a:t>VĂN BẢN PHÁP LUẬT THUẾ TNDN HIỆN HÀNH</a:t>
            </a:r>
          </a:p>
        </p:txBody>
      </p:sp>
      <p:sp>
        <p:nvSpPr>
          <p:cNvPr id="15" name="Rounded Rectangle 14"/>
          <p:cNvSpPr/>
          <p:nvPr/>
        </p:nvSpPr>
        <p:spPr>
          <a:xfrm>
            <a:off x="8239125" y="756641"/>
            <a:ext cx="571500" cy="38100"/>
          </a:xfrm>
          <a:prstGeom prst="roundRect">
            <a:avLst>
              <a:gd name="adj" fmla="val 50000"/>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Picture 2" descr="hình ảnh logo thuế nhà nước - Inkythuatso">
            <a:extLst>
              <a:ext uri="{FF2B5EF4-FFF2-40B4-BE49-F238E27FC236}">
                <a16:creationId xmlns:a16="http://schemas.microsoft.com/office/drawing/2014/main" id="{C61EF153-82CB-40AA-840D-751DCADD7C86}"/>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0835919" y="270074"/>
            <a:ext cx="832206" cy="8406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9906000" y="4572000"/>
            <a:ext cx="3048000" cy="3048000"/>
          </a:xfrm>
          <a:prstGeom prst="rect">
            <a:avLst/>
          </a:prstGeom>
        </p:spPr>
      </p:pic>
      <p:pic>
        <p:nvPicPr>
          <p:cNvPr id="4" name="Picture 3" descr="image.png"/>
          <p:cNvPicPr>
            <a:picLocks noChangeAspect="1"/>
          </p:cNvPicPr>
          <p:nvPr/>
        </p:nvPicPr>
        <p:blipFill>
          <a:blip r:embed="rId4"/>
          <a:stretch>
            <a:fillRect/>
          </a:stretch>
        </p:blipFill>
        <p:spPr>
          <a:xfrm>
            <a:off x="571500" y="2038350"/>
            <a:ext cx="3555950" cy="3219450"/>
          </a:xfrm>
          <a:prstGeom prst="rect">
            <a:avLst/>
          </a:prstGeom>
        </p:spPr>
      </p:pic>
      <p:pic>
        <p:nvPicPr>
          <p:cNvPr id="5" name="Picture 4" descr="image.png"/>
          <p:cNvPicPr>
            <a:picLocks noChangeAspect="1"/>
          </p:cNvPicPr>
          <p:nvPr/>
        </p:nvPicPr>
        <p:blipFill>
          <a:blip r:embed="rId5"/>
          <a:stretch>
            <a:fillRect/>
          </a:stretch>
        </p:blipFill>
        <p:spPr>
          <a:xfrm>
            <a:off x="4351212" y="2038350"/>
            <a:ext cx="3555950" cy="3219450"/>
          </a:xfrm>
          <a:prstGeom prst="rect">
            <a:avLst/>
          </a:prstGeom>
        </p:spPr>
      </p:pic>
      <p:pic>
        <p:nvPicPr>
          <p:cNvPr id="6" name="Picture 5" descr="image.png"/>
          <p:cNvPicPr>
            <a:picLocks noChangeAspect="1"/>
          </p:cNvPicPr>
          <p:nvPr/>
        </p:nvPicPr>
        <p:blipFill>
          <a:blip r:embed="rId6"/>
          <a:stretch>
            <a:fillRect/>
          </a:stretch>
        </p:blipFill>
        <p:spPr>
          <a:xfrm>
            <a:off x="8064400" y="2038350"/>
            <a:ext cx="3555950" cy="3219450"/>
          </a:xfrm>
          <a:prstGeom prst="rect">
            <a:avLst/>
          </a:prstGeom>
        </p:spPr>
      </p:pic>
      <p:sp>
        <p:nvSpPr>
          <p:cNvPr id="7" name="TextBox 6"/>
          <p:cNvSpPr txBox="1"/>
          <p:nvPr/>
        </p:nvSpPr>
        <p:spPr>
          <a:xfrm>
            <a:off x="571500" y="2867025"/>
            <a:ext cx="3293692" cy="276999"/>
          </a:xfrm>
          <a:prstGeom prst="rect">
            <a:avLst/>
          </a:prstGeom>
          <a:noFill/>
        </p:spPr>
        <p:txBody>
          <a:bodyPr wrap="square" lIns="0" tIns="0" rIns="0" bIns="0" anchor="t">
            <a:spAutoFit/>
          </a:bodyPr>
          <a:lstStyle/>
          <a:p>
            <a:pPr algn="l"/>
            <a:r>
              <a:rPr b="1" i="0" u="none" dirty="0" err="1">
                <a:solidFill>
                  <a:srgbClr val="0F172A"/>
                </a:solidFill>
                <a:latin typeface="Montserrat"/>
              </a:rPr>
              <a:t>Doanh</a:t>
            </a:r>
            <a:r>
              <a:rPr b="1" i="0" u="none" dirty="0">
                <a:solidFill>
                  <a:srgbClr val="0F172A"/>
                </a:solidFill>
                <a:latin typeface="Montserrat"/>
              </a:rPr>
              <a:t> </a:t>
            </a:r>
            <a:r>
              <a:rPr b="1" i="0" u="none" dirty="0" err="1">
                <a:solidFill>
                  <a:srgbClr val="0F172A"/>
                </a:solidFill>
                <a:latin typeface="Montserrat"/>
              </a:rPr>
              <a:t>Nghiệp</a:t>
            </a:r>
            <a:endParaRPr b="1" i="0" u="none" dirty="0">
              <a:solidFill>
                <a:srgbClr val="0F172A"/>
              </a:solidFill>
              <a:latin typeface="Montserrat"/>
            </a:endParaRPr>
          </a:p>
        </p:txBody>
      </p:sp>
      <p:sp>
        <p:nvSpPr>
          <p:cNvPr id="8" name="TextBox 7"/>
          <p:cNvSpPr txBox="1"/>
          <p:nvPr/>
        </p:nvSpPr>
        <p:spPr>
          <a:xfrm>
            <a:off x="571499" y="3443288"/>
            <a:ext cx="3459439" cy="1391407"/>
          </a:xfrm>
          <a:prstGeom prst="rect">
            <a:avLst/>
          </a:prstGeom>
          <a:noFill/>
        </p:spPr>
        <p:txBody>
          <a:bodyPr wrap="square" lIns="0" tIns="0" rIns="0" bIns="0" anchor="t">
            <a:spAutoFit/>
          </a:bodyPr>
          <a:lstStyle/>
          <a:p>
            <a:pPr algn="just">
              <a:lnSpc>
                <a:spcPts val="1800"/>
              </a:lnSpc>
            </a:pPr>
            <a:r>
              <a:rPr sz="2000" b="0" i="0" u="none" dirty="0" err="1">
                <a:solidFill>
                  <a:srgbClr val="334155"/>
                </a:solidFill>
                <a:latin typeface="Roboto"/>
              </a:rPr>
              <a:t>Doanh</a:t>
            </a:r>
            <a:r>
              <a:rPr sz="2000" b="0" i="0" u="none" dirty="0">
                <a:solidFill>
                  <a:srgbClr val="334155"/>
                </a:solidFill>
                <a:latin typeface="Roboto"/>
              </a:rPr>
              <a:t> </a:t>
            </a:r>
            <a:r>
              <a:rPr sz="2000" b="0" i="0" u="none" dirty="0" err="1">
                <a:solidFill>
                  <a:srgbClr val="334155"/>
                </a:solidFill>
                <a:latin typeface="Roboto"/>
              </a:rPr>
              <a:t>nghiệp</a:t>
            </a:r>
            <a:r>
              <a:rPr sz="2000" b="0" i="0" u="none" dirty="0">
                <a:solidFill>
                  <a:srgbClr val="334155"/>
                </a:solidFill>
                <a:latin typeface="Roboto"/>
              </a:rPr>
              <a:t> </a:t>
            </a:r>
            <a:r>
              <a:rPr sz="2000" b="0" i="0" u="none" dirty="0" err="1">
                <a:solidFill>
                  <a:srgbClr val="334155"/>
                </a:solidFill>
                <a:latin typeface="Roboto"/>
              </a:rPr>
              <a:t>thành</a:t>
            </a:r>
            <a:r>
              <a:rPr sz="2000" b="0" i="0" u="none" dirty="0">
                <a:solidFill>
                  <a:srgbClr val="334155"/>
                </a:solidFill>
                <a:latin typeface="Roboto"/>
              </a:rPr>
              <a:t> </a:t>
            </a:r>
            <a:r>
              <a:rPr sz="2000" b="0" i="0" u="none" dirty="0" err="1">
                <a:solidFill>
                  <a:srgbClr val="334155"/>
                </a:solidFill>
                <a:latin typeface="Roboto"/>
              </a:rPr>
              <a:t>lập</a:t>
            </a:r>
            <a:r>
              <a:rPr sz="2000" b="0" i="0" u="none" dirty="0">
                <a:solidFill>
                  <a:srgbClr val="334155"/>
                </a:solidFill>
                <a:latin typeface="Roboto"/>
              </a:rPr>
              <a:t> </a:t>
            </a:r>
            <a:r>
              <a:rPr sz="2000" b="0" i="0" u="none" dirty="0" err="1">
                <a:solidFill>
                  <a:srgbClr val="334155"/>
                </a:solidFill>
                <a:latin typeface="Roboto"/>
              </a:rPr>
              <a:t>theo</a:t>
            </a:r>
            <a:r>
              <a:rPr sz="2000" b="0" i="0" u="none" dirty="0">
                <a:solidFill>
                  <a:srgbClr val="334155"/>
                </a:solidFill>
                <a:latin typeface="Roboto"/>
              </a:rPr>
              <a:t> </a:t>
            </a:r>
            <a:r>
              <a:rPr sz="2000" b="0" i="0" u="none" dirty="0" err="1">
                <a:solidFill>
                  <a:srgbClr val="334155"/>
                </a:solidFill>
                <a:latin typeface="Roboto"/>
              </a:rPr>
              <a:t>pháp</a:t>
            </a:r>
            <a:r>
              <a:rPr sz="2000" b="0" i="0" u="none" dirty="0">
                <a:solidFill>
                  <a:srgbClr val="334155"/>
                </a:solidFill>
                <a:latin typeface="Roboto"/>
              </a:rPr>
              <a:t> </a:t>
            </a:r>
            <a:r>
              <a:rPr sz="2000" b="0" i="0" u="none" dirty="0" err="1">
                <a:solidFill>
                  <a:srgbClr val="334155"/>
                </a:solidFill>
                <a:latin typeface="Roboto"/>
              </a:rPr>
              <a:t>luật</a:t>
            </a:r>
            <a:r>
              <a:rPr sz="2000" b="0" i="0" u="none" dirty="0">
                <a:solidFill>
                  <a:srgbClr val="334155"/>
                </a:solidFill>
                <a:latin typeface="Roboto"/>
              </a:rPr>
              <a:t> </a:t>
            </a:r>
            <a:r>
              <a:rPr sz="2000" b="0" i="0" u="none" dirty="0" err="1">
                <a:solidFill>
                  <a:srgbClr val="334155"/>
                </a:solidFill>
                <a:latin typeface="Roboto"/>
              </a:rPr>
              <a:t>Việt</a:t>
            </a:r>
            <a:r>
              <a:rPr sz="2000" b="0" i="0" u="none" dirty="0">
                <a:solidFill>
                  <a:srgbClr val="334155"/>
                </a:solidFill>
                <a:latin typeface="Roboto"/>
              </a:rPr>
              <a:t> Nam </a:t>
            </a:r>
            <a:r>
              <a:rPr sz="2000" b="0" i="0" u="none" dirty="0" err="1">
                <a:solidFill>
                  <a:srgbClr val="334155"/>
                </a:solidFill>
                <a:latin typeface="Roboto"/>
              </a:rPr>
              <a:t>và</a:t>
            </a:r>
            <a:r>
              <a:rPr sz="2000" b="0" i="0" u="none" dirty="0">
                <a:solidFill>
                  <a:srgbClr val="334155"/>
                </a:solidFill>
                <a:latin typeface="Roboto"/>
              </a:rPr>
              <a:t> </a:t>
            </a:r>
            <a:r>
              <a:rPr sz="2000" b="0" i="0" u="none" dirty="0" err="1">
                <a:solidFill>
                  <a:srgbClr val="334155"/>
                </a:solidFill>
                <a:latin typeface="Roboto"/>
              </a:rPr>
              <a:t>doanh</a:t>
            </a:r>
            <a:r>
              <a:rPr sz="2000" b="0" i="0" u="none" dirty="0">
                <a:solidFill>
                  <a:srgbClr val="334155"/>
                </a:solidFill>
                <a:latin typeface="Roboto"/>
              </a:rPr>
              <a:t> </a:t>
            </a:r>
            <a:r>
              <a:rPr sz="2000" b="0" i="0" u="none" dirty="0" err="1">
                <a:solidFill>
                  <a:srgbClr val="334155"/>
                </a:solidFill>
                <a:latin typeface="Roboto"/>
              </a:rPr>
              <a:t>nghiệp</a:t>
            </a:r>
            <a:r>
              <a:rPr sz="2000" b="0" i="0" u="none" dirty="0">
                <a:solidFill>
                  <a:srgbClr val="334155"/>
                </a:solidFill>
                <a:latin typeface="Roboto"/>
              </a:rPr>
              <a:t> </a:t>
            </a:r>
            <a:r>
              <a:rPr sz="2000" b="0" i="0" u="none" dirty="0" err="1">
                <a:solidFill>
                  <a:srgbClr val="334155"/>
                </a:solidFill>
                <a:latin typeface="Roboto"/>
              </a:rPr>
              <a:t>nước</a:t>
            </a:r>
            <a:r>
              <a:rPr sz="2000" b="0" i="0" u="none" dirty="0">
                <a:solidFill>
                  <a:srgbClr val="334155"/>
                </a:solidFill>
                <a:latin typeface="Roboto"/>
              </a:rPr>
              <a:t> </a:t>
            </a:r>
            <a:r>
              <a:rPr sz="2000" b="0" i="0" u="none" dirty="0" err="1">
                <a:solidFill>
                  <a:srgbClr val="334155"/>
                </a:solidFill>
                <a:latin typeface="Roboto"/>
              </a:rPr>
              <a:t>ngoài</a:t>
            </a:r>
            <a:r>
              <a:rPr sz="2000" b="0" i="0" u="none" dirty="0">
                <a:solidFill>
                  <a:srgbClr val="334155"/>
                </a:solidFill>
                <a:latin typeface="Roboto"/>
              </a:rPr>
              <a:t> (</a:t>
            </a:r>
            <a:r>
              <a:rPr sz="2000" b="0" i="0" u="none" dirty="0" err="1">
                <a:solidFill>
                  <a:srgbClr val="334155"/>
                </a:solidFill>
                <a:latin typeface="Roboto"/>
              </a:rPr>
              <a:t>có</a:t>
            </a:r>
            <a:r>
              <a:rPr sz="2000" b="0" i="0" u="none" dirty="0">
                <a:solidFill>
                  <a:srgbClr val="334155"/>
                </a:solidFill>
                <a:latin typeface="Roboto"/>
              </a:rPr>
              <a:t> </a:t>
            </a:r>
            <a:r>
              <a:rPr sz="2000" b="0" i="0" u="none" dirty="0" err="1">
                <a:solidFill>
                  <a:srgbClr val="334155"/>
                </a:solidFill>
                <a:latin typeface="Roboto"/>
              </a:rPr>
              <a:t>hoặc</a:t>
            </a:r>
            <a:r>
              <a:rPr sz="2000" b="0" i="0" u="none" dirty="0">
                <a:solidFill>
                  <a:srgbClr val="334155"/>
                </a:solidFill>
                <a:latin typeface="Roboto"/>
              </a:rPr>
              <a:t> </a:t>
            </a:r>
            <a:r>
              <a:rPr sz="2000" b="0" i="0" u="none" dirty="0" err="1">
                <a:solidFill>
                  <a:srgbClr val="334155"/>
                </a:solidFill>
                <a:latin typeface="Roboto"/>
              </a:rPr>
              <a:t>không</a:t>
            </a:r>
            <a:r>
              <a:rPr sz="2000" b="0" i="0" u="none" dirty="0">
                <a:solidFill>
                  <a:srgbClr val="334155"/>
                </a:solidFill>
                <a:latin typeface="Roboto"/>
              </a:rPr>
              <a:t> </a:t>
            </a:r>
            <a:r>
              <a:rPr sz="2000" b="0" i="0" u="none" dirty="0" err="1">
                <a:solidFill>
                  <a:srgbClr val="334155"/>
                </a:solidFill>
                <a:latin typeface="Roboto"/>
              </a:rPr>
              <a:t>có</a:t>
            </a:r>
            <a:r>
              <a:rPr sz="2000" b="0" i="0" u="none" dirty="0">
                <a:solidFill>
                  <a:srgbClr val="334155"/>
                </a:solidFill>
                <a:latin typeface="Roboto"/>
              </a:rPr>
              <a:t> </a:t>
            </a:r>
            <a:r>
              <a:rPr sz="2000" b="0" i="0" u="none" dirty="0" err="1">
                <a:solidFill>
                  <a:srgbClr val="334155"/>
                </a:solidFill>
                <a:latin typeface="Roboto"/>
              </a:rPr>
              <a:t>cơ</a:t>
            </a:r>
            <a:r>
              <a:rPr sz="2000" b="0" i="0" u="none" dirty="0">
                <a:solidFill>
                  <a:srgbClr val="334155"/>
                </a:solidFill>
                <a:latin typeface="Roboto"/>
              </a:rPr>
              <a:t> </a:t>
            </a:r>
            <a:r>
              <a:rPr sz="2000" b="0" i="0" u="none" dirty="0" err="1">
                <a:solidFill>
                  <a:srgbClr val="334155"/>
                </a:solidFill>
                <a:latin typeface="Roboto"/>
              </a:rPr>
              <a:t>sở</a:t>
            </a:r>
            <a:r>
              <a:rPr sz="2000" b="0" i="0" u="none" dirty="0">
                <a:solidFill>
                  <a:srgbClr val="334155"/>
                </a:solidFill>
                <a:latin typeface="Roboto"/>
              </a:rPr>
              <a:t> </a:t>
            </a:r>
            <a:r>
              <a:rPr sz="2000" b="0" i="0" u="none" dirty="0" err="1">
                <a:solidFill>
                  <a:srgbClr val="334155"/>
                </a:solidFill>
                <a:latin typeface="Roboto"/>
              </a:rPr>
              <a:t>thường</a:t>
            </a:r>
            <a:r>
              <a:rPr sz="2000" b="0" i="0" u="none" dirty="0">
                <a:solidFill>
                  <a:srgbClr val="334155"/>
                </a:solidFill>
                <a:latin typeface="Roboto"/>
              </a:rPr>
              <a:t> </a:t>
            </a:r>
            <a:r>
              <a:rPr sz="2000" b="0" i="0" u="none" dirty="0" err="1">
                <a:solidFill>
                  <a:srgbClr val="334155"/>
                </a:solidFill>
                <a:latin typeface="Roboto"/>
              </a:rPr>
              <a:t>trú</a:t>
            </a:r>
            <a:r>
              <a:rPr sz="2000" b="0" i="0" u="none" dirty="0">
                <a:solidFill>
                  <a:srgbClr val="334155"/>
                </a:solidFill>
                <a:latin typeface="Roboto"/>
              </a:rPr>
              <a:t> </a:t>
            </a:r>
            <a:r>
              <a:rPr sz="2000" b="0" i="0" u="none" dirty="0" err="1">
                <a:solidFill>
                  <a:srgbClr val="334155"/>
                </a:solidFill>
                <a:latin typeface="Roboto"/>
              </a:rPr>
              <a:t>tại</a:t>
            </a:r>
            <a:r>
              <a:rPr sz="2000" b="0" i="0" u="none" dirty="0">
                <a:solidFill>
                  <a:srgbClr val="334155"/>
                </a:solidFill>
                <a:latin typeface="Roboto"/>
              </a:rPr>
              <a:t> </a:t>
            </a:r>
            <a:r>
              <a:rPr sz="2000" b="0" i="0" u="none" dirty="0" err="1">
                <a:solidFill>
                  <a:srgbClr val="334155"/>
                </a:solidFill>
                <a:latin typeface="Roboto"/>
              </a:rPr>
              <a:t>Việt</a:t>
            </a:r>
            <a:r>
              <a:rPr sz="2000" b="0" i="0" u="none" dirty="0">
                <a:solidFill>
                  <a:srgbClr val="334155"/>
                </a:solidFill>
                <a:latin typeface="Roboto"/>
              </a:rPr>
              <a:t> Nam) </a:t>
            </a:r>
            <a:r>
              <a:rPr sz="2000" b="0" i="0" u="none" dirty="0" err="1">
                <a:solidFill>
                  <a:srgbClr val="334155"/>
                </a:solidFill>
                <a:latin typeface="Roboto"/>
              </a:rPr>
              <a:t>có</a:t>
            </a:r>
            <a:r>
              <a:rPr sz="2000" b="0" i="0" u="none" dirty="0">
                <a:solidFill>
                  <a:srgbClr val="334155"/>
                </a:solidFill>
                <a:latin typeface="Roboto"/>
              </a:rPr>
              <a:t> </a:t>
            </a:r>
            <a:r>
              <a:rPr sz="2000" b="0" i="0" u="none" dirty="0" err="1">
                <a:solidFill>
                  <a:srgbClr val="334155"/>
                </a:solidFill>
                <a:latin typeface="Roboto"/>
              </a:rPr>
              <a:t>thu</a:t>
            </a:r>
            <a:r>
              <a:rPr sz="2000" b="0" i="0" u="none" dirty="0">
                <a:solidFill>
                  <a:srgbClr val="334155"/>
                </a:solidFill>
                <a:latin typeface="Roboto"/>
              </a:rPr>
              <a:t> </a:t>
            </a:r>
            <a:r>
              <a:rPr sz="2000" b="0" i="0" u="none" dirty="0" err="1">
                <a:solidFill>
                  <a:srgbClr val="334155"/>
                </a:solidFill>
                <a:latin typeface="Roboto"/>
              </a:rPr>
              <a:t>nhập</a:t>
            </a:r>
            <a:r>
              <a:rPr sz="2000" b="0" i="0" u="none" dirty="0">
                <a:solidFill>
                  <a:srgbClr val="334155"/>
                </a:solidFill>
                <a:latin typeface="Roboto"/>
              </a:rPr>
              <a:t> </a:t>
            </a:r>
            <a:r>
              <a:rPr sz="2000" b="0" i="0" u="none" dirty="0" err="1">
                <a:solidFill>
                  <a:srgbClr val="334155"/>
                </a:solidFill>
                <a:latin typeface="Roboto"/>
              </a:rPr>
              <a:t>chịu</a:t>
            </a:r>
            <a:r>
              <a:rPr sz="2000" b="0" i="0" u="none" dirty="0">
                <a:solidFill>
                  <a:srgbClr val="334155"/>
                </a:solidFill>
                <a:latin typeface="Roboto"/>
              </a:rPr>
              <a:t> </a:t>
            </a:r>
            <a:r>
              <a:rPr sz="2000" b="0" i="0" u="none" dirty="0" err="1">
                <a:solidFill>
                  <a:srgbClr val="334155"/>
                </a:solidFill>
                <a:latin typeface="Roboto"/>
              </a:rPr>
              <a:t>thuế</a:t>
            </a:r>
            <a:r>
              <a:rPr sz="2000" b="0" i="0" u="none" dirty="0">
                <a:solidFill>
                  <a:srgbClr val="334155"/>
                </a:solidFill>
                <a:latin typeface="Roboto"/>
              </a:rPr>
              <a:t>.</a:t>
            </a:r>
          </a:p>
        </p:txBody>
      </p:sp>
      <p:sp>
        <p:nvSpPr>
          <p:cNvPr id="9" name="TextBox 8"/>
          <p:cNvSpPr txBox="1"/>
          <p:nvPr/>
        </p:nvSpPr>
        <p:spPr>
          <a:xfrm>
            <a:off x="4370658" y="2914649"/>
            <a:ext cx="3293692" cy="276999"/>
          </a:xfrm>
          <a:prstGeom prst="rect">
            <a:avLst/>
          </a:prstGeom>
          <a:noFill/>
        </p:spPr>
        <p:txBody>
          <a:bodyPr wrap="square" lIns="0" tIns="0" rIns="0" bIns="0" anchor="t">
            <a:spAutoFit/>
          </a:bodyPr>
          <a:lstStyle/>
          <a:p>
            <a:pPr algn="l"/>
            <a:r>
              <a:rPr b="1" i="0" u="none" dirty="0" err="1">
                <a:solidFill>
                  <a:srgbClr val="0F172A"/>
                </a:solidFill>
                <a:latin typeface="Montserrat"/>
              </a:rPr>
              <a:t>Đơn</a:t>
            </a:r>
            <a:r>
              <a:rPr b="1" i="0" u="none" dirty="0">
                <a:solidFill>
                  <a:srgbClr val="0F172A"/>
                </a:solidFill>
                <a:latin typeface="Montserrat"/>
              </a:rPr>
              <a:t> </a:t>
            </a:r>
            <a:r>
              <a:rPr b="1" i="0" u="none" dirty="0" err="1">
                <a:solidFill>
                  <a:srgbClr val="0F172A"/>
                </a:solidFill>
                <a:latin typeface="Montserrat"/>
              </a:rPr>
              <a:t>Vị</a:t>
            </a:r>
            <a:r>
              <a:rPr b="1" i="0" u="none" dirty="0">
                <a:solidFill>
                  <a:srgbClr val="0F172A"/>
                </a:solidFill>
                <a:latin typeface="Montserrat"/>
              </a:rPr>
              <a:t> &amp; </a:t>
            </a:r>
            <a:r>
              <a:rPr b="1" i="0" u="none" dirty="0" err="1">
                <a:solidFill>
                  <a:srgbClr val="0F172A"/>
                </a:solidFill>
                <a:latin typeface="Montserrat"/>
              </a:rPr>
              <a:t>Tổ</a:t>
            </a:r>
            <a:r>
              <a:rPr b="1" i="0" u="none" dirty="0">
                <a:solidFill>
                  <a:srgbClr val="0F172A"/>
                </a:solidFill>
                <a:latin typeface="Montserrat"/>
              </a:rPr>
              <a:t> </a:t>
            </a:r>
            <a:r>
              <a:rPr b="1" i="0" u="none" dirty="0" err="1">
                <a:solidFill>
                  <a:srgbClr val="0F172A"/>
                </a:solidFill>
                <a:latin typeface="Montserrat"/>
              </a:rPr>
              <a:t>Chức</a:t>
            </a:r>
            <a:endParaRPr b="1" i="0" u="none" dirty="0">
              <a:solidFill>
                <a:srgbClr val="0F172A"/>
              </a:solidFill>
              <a:latin typeface="Montserrat"/>
            </a:endParaRPr>
          </a:p>
        </p:txBody>
      </p:sp>
      <p:sp>
        <p:nvSpPr>
          <p:cNvPr id="10" name="TextBox 9"/>
          <p:cNvSpPr txBox="1"/>
          <p:nvPr/>
        </p:nvSpPr>
        <p:spPr>
          <a:xfrm>
            <a:off x="4400625" y="3429000"/>
            <a:ext cx="3136850" cy="1391407"/>
          </a:xfrm>
          <a:prstGeom prst="rect">
            <a:avLst/>
          </a:prstGeom>
          <a:noFill/>
        </p:spPr>
        <p:txBody>
          <a:bodyPr wrap="square" lIns="0" tIns="0" rIns="0" bIns="0" anchor="t">
            <a:spAutoFit/>
          </a:bodyPr>
          <a:lstStyle/>
          <a:p>
            <a:pPr algn="just">
              <a:lnSpc>
                <a:spcPts val="1800"/>
              </a:lnSpc>
            </a:pPr>
            <a:r>
              <a:rPr sz="2000" b="0" i="0" u="none" dirty="0" err="1">
                <a:solidFill>
                  <a:srgbClr val="334155"/>
                </a:solidFill>
                <a:latin typeface="Roboto"/>
              </a:rPr>
              <a:t>Các</a:t>
            </a:r>
            <a:r>
              <a:rPr sz="2000" b="0" i="0" u="none" dirty="0">
                <a:solidFill>
                  <a:srgbClr val="334155"/>
                </a:solidFill>
                <a:latin typeface="Roboto"/>
              </a:rPr>
              <a:t> </a:t>
            </a:r>
            <a:r>
              <a:rPr sz="2000" b="0" i="0" u="none" dirty="0" err="1">
                <a:solidFill>
                  <a:srgbClr val="334155"/>
                </a:solidFill>
                <a:latin typeface="Roboto"/>
              </a:rPr>
              <a:t>đơn</a:t>
            </a:r>
            <a:r>
              <a:rPr sz="2000" b="0" i="0" u="none" dirty="0">
                <a:solidFill>
                  <a:srgbClr val="334155"/>
                </a:solidFill>
                <a:latin typeface="Roboto"/>
              </a:rPr>
              <a:t> </a:t>
            </a:r>
            <a:r>
              <a:rPr sz="2000" b="0" i="0" u="none" dirty="0" err="1">
                <a:solidFill>
                  <a:srgbClr val="334155"/>
                </a:solidFill>
                <a:latin typeface="Roboto"/>
              </a:rPr>
              <a:t>vị</a:t>
            </a:r>
            <a:r>
              <a:rPr sz="2000" b="0" i="0" u="none" dirty="0">
                <a:solidFill>
                  <a:srgbClr val="334155"/>
                </a:solidFill>
                <a:latin typeface="Roboto"/>
              </a:rPr>
              <a:t> </a:t>
            </a:r>
            <a:r>
              <a:rPr sz="2000" b="0" i="0" u="none" dirty="0" err="1">
                <a:solidFill>
                  <a:srgbClr val="334155"/>
                </a:solidFill>
                <a:latin typeface="Roboto"/>
              </a:rPr>
              <a:t>sự</a:t>
            </a:r>
            <a:r>
              <a:rPr sz="2000" b="0" i="0" u="none" dirty="0">
                <a:solidFill>
                  <a:srgbClr val="334155"/>
                </a:solidFill>
                <a:latin typeface="Roboto"/>
              </a:rPr>
              <a:t> </a:t>
            </a:r>
            <a:r>
              <a:rPr sz="2000" b="0" i="0" u="none" dirty="0" err="1">
                <a:solidFill>
                  <a:srgbClr val="334155"/>
                </a:solidFill>
                <a:latin typeface="Roboto"/>
              </a:rPr>
              <a:t>nghiệp</a:t>
            </a:r>
            <a:r>
              <a:rPr sz="2000" b="0" i="0" u="none" dirty="0">
                <a:solidFill>
                  <a:srgbClr val="334155"/>
                </a:solidFill>
                <a:latin typeface="Roboto"/>
              </a:rPr>
              <a:t>, </a:t>
            </a:r>
            <a:r>
              <a:rPr sz="2000" b="0" i="0" u="none" dirty="0" err="1">
                <a:solidFill>
                  <a:srgbClr val="334155"/>
                </a:solidFill>
                <a:latin typeface="Roboto"/>
              </a:rPr>
              <a:t>hợp</a:t>
            </a:r>
            <a:r>
              <a:rPr sz="2000" b="0" i="0" u="none" dirty="0">
                <a:solidFill>
                  <a:srgbClr val="334155"/>
                </a:solidFill>
                <a:latin typeface="Roboto"/>
              </a:rPr>
              <a:t> </a:t>
            </a:r>
            <a:r>
              <a:rPr sz="2000" b="0" i="0" u="none" dirty="0" err="1">
                <a:solidFill>
                  <a:srgbClr val="334155"/>
                </a:solidFill>
                <a:latin typeface="Roboto"/>
              </a:rPr>
              <a:t>tác</a:t>
            </a:r>
            <a:r>
              <a:rPr sz="2000" b="0" i="0" u="none" dirty="0">
                <a:solidFill>
                  <a:srgbClr val="334155"/>
                </a:solidFill>
                <a:latin typeface="Roboto"/>
              </a:rPr>
              <a:t> </a:t>
            </a:r>
            <a:r>
              <a:rPr sz="2000" b="0" i="0" u="none" dirty="0" err="1">
                <a:solidFill>
                  <a:srgbClr val="334155"/>
                </a:solidFill>
                <a:latin typeface="Roboto"/>
              </a:rPr>
              <a:t>xã</a:t>
            </a:r>
            <a:r>
              <a:rPr sz="2000" b="0" i="0" u="none" dirty="0">
                <a:solidFill>
                  <a:srgbClr val="334155"/>
                </a:solidFill>
                <a:latin typeface="Roboto"/>
              </a:rPr>
              <a:t>, </a:t>
            </a:r>
            <a:r>
              <a:rPr sz="2000" b="0" i="0" u="none" dirty="0" err="1">
                <a:solidFill>
                  <a:srgbClr val="334155"/>
                </a:solidFill>
                <a:latin typeface="Roboto"/>
              </a:rPr>
              <a:t>liên</a:t>
            </a:r>
            <a:r>
              <a:rPr sz="2000" b="0" i="0" u="none" dirty="0">
                <a:solidFill>
                  <a:srgbClr val="334155"/>
                </a:solidFill>
                <a:latin typeface="Roboto"/>
              </a:rPr>
              <a:t> </a:t>
            </a:r>
            <a:r>
              <a:rPr sz="2000" b="0" i="0" u="none" dirty="0" err="1">
                <a:solidFill>
                  <a:srgbClr val="334155"/>
                </a:solidFill>
                <a:latin typeface="Roboto"/>
              </a:rPr>
              <a:t>hiệp</a:t>
            </a:r>
            <a:r>
              <a:rPr sz="2000" b="0" i="0" u="none" dirty="0">
                <a:solidFill>
                  <a:srgbClr val="334155"/>
                </a:solidFill>
                <a:latin typeface="Roboto"/>
              </a:rPr>
              <a:t> HTX, </a:t>
            </a:r>
            <a:r>
              <a:rPr sz="2000" b="0" i="0" u="none" dirty="0" err="1">
                <a:solidFill>
                  <a:srgbClr val="334155"/>
                </a:solidFill>
                <a:latin typeface="Roboto"/>
              </a:rPr>
              <a:t>tổ</a:t>
            </a:r>
            <a:r>
              <a:rPr sz="2000" b="0" i="0" u="none" dirty="0">
                <a:solidFill>
                  <a:srgbClr val="334155"/>
                </a:solidFill>
                <a:latin typeface="Roboto"/>
              </a:rPr>
              <a:t> </a:t>
            </a:r>
            <a:r>
              <a:rPr sz="2000" b="0" i="0" u="none" dirty="0" err="1">
                <a:solidFill>
                  <a:srgbClr val="334155"/>
                </a:solidFill>
                <a:latin typeface="Roboto"/>
              </a:rPr>
              <a:t>chức</a:t>
            </a:r>
            <a:r>
              <a:rPr sz="2000" b="0" i="0" u="none" dirty="0">
                <a:solidFill>
                  <a:srgbClr val="334155"/>
                </a:solidFill>
                <a:latin typeface="Roboto"/>
              </a:rPr>
              <a:t> </a:t>
            </a:r>
            <a:r>
              <a:rPr sz="2000" b="0" i="0" u="none" dirty="0" err="1">
                <a:solidFill>
                  <a:srgbClr val="334155"/>
                </a:solidFill>
                <a:latin typeface="Roboto"/>
              </a:rPr>
              <a:t>kinh</a:t>
            </a:r>
            <a:r>
              <a:rPr sz="2000" b="0" i="0" u="none" dirty="0">
                <a:solidFill>
                  <a:srgbClr val="334155"/>
                </a:solidFill>
                <a:latin typeface="Roboto"/>
              </a:rPr>
              <a:t> </a:t>
            </a:r>
            <a:r>
              <a:rPr sz="2000" b="0" i="0" u="none" dirty="0" err="1">
                <a:solidFill>
                  <a:srgbClr val="334155"/>
                </a:solidFill>
                <a:latin typeface="Roboto"/>
              </a:rPr>
              <a:t>tế</a:t>
            </a:r>
            <a:r>
              <a:rPr sz="2000" b="0" i="0" u="none" dirty="0">
                <a:solidFill>
                  <a:srgbClr val="334155"/>
                </a:solidFill>
                <a:latin typeface="Roboto"/>
              </a:rPr>
              <a:t> </a:t>
            </a:r>
            <a:r>
              <a:rPr sz="2000" b="0" i="0" u="none" dirty="0" err="1">
                <a:solidFill>
                  <a:srgbClr val="334155"/>
                </a:solidFill>
                <a:latin typeface="Roboto"/>
              </a:rPr>
              <a:t>và</a:t>
            </a:r>
            <a:r>
              <a:rPr sz="2000" b="0" i="0" u="none" dirty="0">
                <a:solidFill>
                  <a:srgbClr val="334155"/>
                </a:solidFill>
                <a:latin typeface="Roboto"/>
              </a:rPr>
              <a:t> </a:t>
            </a:r>
            <a:r>
              <a:rPr sz="2000" b="0" i="0" u="none" dirty="0" err="1">
                <a:solidFill>
                  <a:srgbClr val="334155"/>
                </a:solidFill>
                <a:latin typeface="Roboto"/>
              </a:rPr>
              <a:t>các</a:t>
            </a:r>
            <a:r>
              <a:rPr sz="2000" b="0" i="0" u="none" dirty="0">
                <a:solidFill>
                  <a:srgbClr val="334155"/>
                </a:solidFill>
                <a:latin typeface="Roboto"/>
              </a:rPr>
              <a:t> </a:t>
            </a:r>
            <a:r>
              <a:rPr sz="2000" b="0" i="0" u="none" dirty="0" err="1">
                <a:solidFill>
                  <a:srgbClr val="334155"/>
                </a:solidFill>
                <a:latin typeface="Roboto"/>
              </a:rPr>
              <a:t>đơn</a:t>
            </a:r>
            <a:r>
              <a:rPr sz="2000" b="0" i="0" u="none" dirty="0">
                <a:solidFill>
                  <a:srgbClr val="334155"/>
                </a:solidFill>
                <a:latin typeface="Roboto"/>
              </a:rPr>
              <a:t> </a:t>
            </a:r>
            <a:r>
              <a:rPr sz="2000" b="0" i="0" u="none" dirty="0" err="1">
                <a:solidFill>
                  <a:srgbClr val="334155"/>
                </a:solidFill>
                <a:latin typeface="Roboto"/>
              </a:rPr>
              <a:t>vị</a:t>
            </a:r>
            <a:r>
              <a:rPr sz="2000" b="0" i="0" u="none" dirty="0">
                <a:solidFill>
                  <a:srgbClr val="334155"/>
                </a:solidFill>
                <a:latin typeface="Roboto"/>
              </a:rPr>
              <a:t> </a:t>
            </a:r>
            <a:r>
              <a:rPr sz="2000" b="0" i="0" u="none" dirty="0" err="1">
                <a:solidFill>
                  <a:srgbClr val="334155"/>
                </a:solidFill>
                <a:latin typeface="Roboto"/>
              </a:rPr>
              <a:t>hoạt</a:t>
            </a:r>
            <a:r>
              <a:rPr sz="2000" b="0" i="0" u="none" dirty="0">
                <a:solidFill>
                  <a:srgbClr val="334155"/>
                </a:solidFill>
                <a:latin typeface="Roboto"/>
              </a:rPr>
              <a:t> </a:t>
            </a:r>
            <a:r>
              <a:rPr sz="2000" b="0" i="0" u="none" dirty="0" err="1">
                <a:solidFill>
                  <a:srgbClr val="334155"/>
                </a:solidFill>
                <a:latin typeface="Roboto"/>
              </a:rPr>
              <a:t>động</a:t>
            </a:r>
            <a:r>
              <a:rPr sz="2000" b="0" i="0" u="none" dirty="0">
                <a:solidFill>
                  <a:srgbClr val="334155"/>
                </a:solidFill>
                <a:latin typeface="Roboto"/>
              </a:rPr>
              <a:t> </a:t>
            </a:r>
            <a:r>
              <a:rPr sz="2000" b="0" i="0" u="none" dirty="0" err="1">
                <a:solidFill>
                  <a:srgbClr val="334155"/>
                </a:solidFill>
                <a:latin typeface="Roboto"/>
              </a:rPr>
              <a:t>có</a:t>
            </a:r>
            <a:r>
              <a:rPr sz="2000" b="0" i="0" u="none" dirty="0">
                <a:solidFill>
                  <a:srgbClr val="334155"/>
                </a:solidFill>
                <a:latin typeface="Roboto"/>
              </a:rPr>
              <a:t> </a:t>
            </a:r>
            <a:r>
              <a:rPr sz="2000" b="0" i="0" u="none" dirty="0" err="1">
                <a:solidFill>
                  <a:srgbClr val="334155"/>
                </a:solidFill>
                <a:latin typeface="Roboto"/>
              </a:rPr>
              <a:t>phát</a:t>
            </a:r>
            <a:r>
              <a:rPr sz="2000" b="0" i="0" u="none" dirty="0">
                <a:solidFill>
                  <a:srgbClr val="334155"/>
                </a:solidFill>
                <a:latin typeface="Roboto"/>
              </a:rPr>
              <a:t> </a:t>
            </a:r>
            <a:r>
              <a:rPr sz="2000" b="0" i="0" u="none" dirty="0" err="1">
                <a:solidFill>
                  <a:srgbClr val="334155"/>
                </a:solidFill>
                <a:latin typeface="Roboto"/>
              </a:rPr>
              <a:t>sinh</a:t>
            </a:r>
            <a:r>
              <a:rPr sz="2000" b="0" i="0" u="none" dirty="0">
                <a:solidFill>
                  <a:srgbClr val="334155"/>
                </a:solidFill>
                <a:latin typeface="Roboto"/>
              </a:rPr>
              <a:t> </a:t>
            </a:r>
            <a:r>
              <a:rPr sz="2000" b="0" i="0" u="none" dirty="0" err="1">
                <a:solidFill>
                  <a:srgbClr val="334155"/>
                </a:solidFill>
                <a:latin typeface="Roboto"/>
              </a:rPr>
              <a:t>doanh</a:t>
            </a:r>
            <a:r>
              <a:rPr sz="2000" b="0" i="0" u="none" dirty="0">
                <a:solidFill>
                  <a:srgbClr val="334155"/>
                </a:solidFill>
                <a:latin typeface="Roboto"/>
              </a:rPr>
              <a:t> </a:t>
            </a:r>
            <a:r>
              <a:rPr sz="2000" b="0" i="0" u="none" dirty="0" err="1">
                <a:solidFill>
                  <a:srgbClr val="334155"/>
                </a:solidFill>
                <a:latin typeface="Roboto"/>
              </a:rPr>
              <a:t>thu</a:t>
            </a:r>
            <a:r>
              <a:rPr sz="2000" b="0" i="0" u="none" dirty="0">
                <a:solidFill>
                  <a:srgbClr val="334155"/>
                </a:solidFill>
                <a:latin typeface="Roboto"/>
              </a:rPr>
              <a:t>, </a:t>
            </a:r>
            <a:r>
              <a:rPr sz="2000" b="0" i="0" u="none" dirty="0" err="1">
                <a:solidFill>
                  <a:srgbClr val="334155"/>
                </a:solidFill>
                <a:latin typeface="Roboto"/>
              </a:rPr>
              <a:t>thu</a:t>
            </a:r>
            <a:r>
              <a:rPr sz="2000" b="0" i="0" u="none" dirty="0">
                <a:solidFill>
                  <a:srgbClr val="334155"/>
                </a:solidFill>
                <a:latin typeface="Roboto"/>
              </a:rPr>
              <a:t> </a:t>
            </a:r>
            <a:r>
              <a:rPr sz="2000" b="0" i="0" u="none" dirty="0" err="1">
                <a:solidFill>
                  <a:srgbClr val="334155"/>
                </a:solidFill>
                <a:latin typeface="Roboto"/>
              </a:rPr>
              <a:t>nhập</a:t>
            </a:r>
            <a:r>
              <a:rPr sz="2000" b="0" i="0" u="none" dirty="0">
                <a:solidFill>
                  <a:srgbClr val="334155"/>
                </a:solidFill>
                <a:latin typeface="Roboto"/>
              </a:rPr>
              <a:t> </a:t>
            </a:r>
            <a:r>
              <a:rPr sz="2000" b="0" i="0" u="none" dirty="0" err="1">
                <a:solidFill>
                  <a:srgbClr val="334155"/>
                </a:solidFill>
                <a:latin typeface="Roboto"/>
              </a:rPr>
              <a:t>chịu</a:t>
            </a:r>
            <a:r>
              <a:rPr sz="2000" b="0" i="0" u="none" dirty="0">
                <a:solidFill>
                  <a:srgbClr val="334155"/>
                </a:solidFill>
                <a:latin typeface="Roboto"/>
              </a:rPr>
              <a:t> </a:t>
            </a:r>
            <a:r>
              <a:rPr sz="2000" b="0" i="0" u="none" dirty="0" err="1">
                <a:solidFill>
                  <a:srgbClr val="334155"/>
                </a:solidFill>
                <a:latin typeface="Roboto"/>
              </a:rPr>
              <a:t>thuế</a:t>
            </a:r>
            <a:r>
              <a:rPr sz="2000" b="0" i="0" u="none" dirty="0">
                <a:solidFill>
                  <a:srgbClr val="334155"/>
                </a:solidFill>
                <a:latin typeface="Roboto"/>
              </a:rPr>
              <a:t> TNDN.</a:t>
            </a:r>
          </a:p>
        </p:txBody>
      </p:sp>
      <p:sp>
        <p:nvSpPr>
          <p:cNvPr id="11" name="TextBox 10"/>
          <p:cNvSpPr txBox="1"/>
          <p:nvPr/>
        </p:nvSpPr>
        <p:spPr>
          <a:xfrm>
            <a:off x="8061125" y="2895600"/>
            <a:ext cx="3293692" cy="276999"/>
          </a:xfrm>
          <a:prstGeom prst="rect">
            <a:avLst/>
          </a:prstGeom>
          <a:noFill/>
        </p:spPr>
        <p:txBody>
          <a:bodyPr wrap="square" lIns="0" tIns="0" rIns="0" bIns="0" anchor="t">
            <a:spAutoFit/>
          </a:bodyPr>
          <a:lstStyle/>
          <a:p>
            <a:pPr algn="l"/>
            <a:r>
              <a:rPr b="1" i="0" u="none" dirty="0" err="1">
                <a:solidFill>
                  <a:srgbClr val="0F172A"/>
                </a:solidFill>
                <a:latin typeface="Montserrat"/>
              </a:rPr>
              <a:t>Cơ</a:t>
            </a:r>
            <a:r>
              <a:rPr b="1" i="0" u="none" dirty="0">
                <a:solidFill>
                  <a:srgbClr val="0F172A"/>
                </a:solidFill>
                <a:latin typeface="Montserrat"/>
              </a:rPr>
              <a:t> </a:t>
            </a:r>
            <a:r>
              <a:rPr b="1" i="0" u="none" dirty="0" err="1">
                <a:solidFill>
                  <a:srgbClr val="0F172A"/>
                </a:solidFill>
                <a:latin typeface="Montserrat"/>
              </a:rPr>
              <a:t>Sở</a:t>
            </a:r>
            <a:r>
              <a:rPr b="1" i="0" u="none" dirty="0">
                <a:solidFill>
                  <a:srgbClr val="0F172A"/>
                </a:solidFill>
                <a:latin typeface="Montserrat"/>
              </a:rPr>
              <a:t> </a:t>
            </a:r>
            <a:r>
              <a:rPr b="1" i="0" u="none" dirty="0" err="1">
                <a:solidFill>
                  <a:srgbClr val="0F172A"/>
                </a:solidFill>
                <a:latin typeface="Montserrat"/>
              </a:rPr>
              <a:t>Thường</a:t>
            </a:r>
            <a:r>
              <a:rPr b="1" i="0" u="none" dirty="0">
                <a:solidFill>
                  <a:srgbClr val="0F172A"/>
                </a:solidFill>
                <a:latin typeface="Montserrat"/>
              </a:rPr>
              <a:t> </a:t>
            </a:r>
            <a:r>
              <a:rPr b="1" i="0" u="none" dirty="0" err="1">
                <a:solidFill>
                  <a:srgbClr val="0F172A"/>
                </a:solidFill>
                <a:latin typeface="Montserrat"/>
              </a:rPr>
              <a:t>Trú</a:t>
            </a:r>
            <a:endParaRPr b="1" i="0" u="none" dirty="0">
              <a:solidFill>
                <a:srgbClr val="0F172A"/>
              </a:solidFill>
              <a:latin typeface="Montserrat"/>
            </a:endParaRPr>
          </a:p>
        </p:txBody>
      </p:sp>
      <p:sp>
        <p:nvSpPr>
          <p:cNvPr id="12" name="TextBox 11"/>
          <p:cNvSpPr txBox="1"/>
          <p:nvPr/>
        </p:nvSpPr>
        <p:spPr>
          <a:xfrm>
            <a:off x="8145645" y="3413031"/>
            <a:ext cx="3213050" cy="1154162"/>
          </a:xfrm>
          <a:prstGeom prst="rect">
            <a:avLst/>
          </a:prstGeom>
          <a:noFill/>
        </p:spPr>
        <p:txBody>
          <a:bodyPr wrap="square" lIns="0" tIns="0" rIns="0" bIns="0" anchor="t">
            <a:spAutoFit/>
          </a:bodyPr>
          <a:lstStyle/>
          <a:p>
            <a:pPr algn="just">
              <a:lnSpc>
                <a:spcPts val="1800"/>
              </a:lnSpc>
            </a:pPr>
            <a:r>
              <a:rPr sz="2000" b="0" i="0" u="none" dirty="0" err="1">
                <a:solidFill>
                  <a:srgbClr val="334155"/>
                </a:solidFill>
                <a:latin typeface="Roboto"/>
              </a:rPr>
              <a:t>Cơ</a:t>
            </a:r>
            <a:r>
              <a:rPr sz="2000" b="0" i="0" u="none" dirty="0">
                <a:solidFill>
                  <a:srgbClr val="334155"/>
                </a:solidFill>
                <a:latin typeface="Roboto"/>
              </a:rPr>
              <a:t> </a:t>
            </a:r>
            <a:r>
              <a:rPr sz="2000" b="0" i="0" u="none" dirty="0" err="1">
                <a:solidFill>
                  <a:srgbClr val="334155"/>
                </a:solidFill>
                <a:latin typeface="Roboto"/>
              </a:rPr>
              <a:t>sở</a:t>
            </a:r>
            <a:r>
              <a:rPr sz="2000" b="0" i="0" u="none" dirty="0">
                <a:solidFill>
                  <a:srgbClr val="334155"/>
                </a:solidFill>
                <a:latin typeface="Roboto"/>
              </a:rPr>
              <a:t> </a:t>
            </a:r>
            <a:r>
              <a:rPr sz="2000" b="0" i="0" u="none" dirty="0" err="1">
                <a:solidFill>
                  <a:srgbClr val="334155"/>
                </a:solidFill>
                <a:latin typeface="Roboto"/>
              </a:rPr>
              <a:t>sản</a:t>
            </a:r>
            <a:r>
              <a:rPr sz="2000" b="0" i="0" u="none" dirty="0">
                <a:solidFill>
                  <a:srgbClr val="334155"/>
                </a:solidFill>
                <a:latin typeface="Roboto"/>
              </a:rPr>
              <a:t> </a:t>
            </a:r>
            <a:r>
              <a:rPr sz="2000" b="0" i="0" u="none" dirty="0" err="1">
                <a:solidFill>
                  <a:srgbClr val="334155"/>
                </a:solidFill>
                <a:latin typeface="Roboto"/>
              </a:rPr>
              <a:t>xuất</a:t>
            </a:r>
            <a:r>
              <a:rPr sz="2000" b="0" i="0" u="none" dirty="0">
                <a:solidFill>
                  <a:srgbClr val="334155"/>
                </a:solidFill>
                <a:latin typeface="Roboto"/>
              </a:rPr>
              <a:t>, </a:t>
            </a:r>
            <a:r>
              <a:rPr sz="2000" b="0" i="0" u="none" dirty="0" err="1">
                <a:solidFill>
                  <a:srgbClr val="334155"/>
                </a:solidFill>
                <a:latin typeface="Roboto"/>
              </a:rPr>
              <a:t>kinh</a:t>
            </a:r>
            <a:r>
              <a:rPr sz="2000" b="0" i="0" u="none" dirty="0">
                <a:solidFill>
                  <a:srgbClr val="334155"/>
                </a:solidFill>
                <a:latin typeface="Roboto"/>
              </a:rPr>
              <a:t> </a:t>
            </a:r>
            <a:r>
              <a:rPr sz="2000" b="0" i="0" u="none" dirty="0" err="1">
                <a:solidFill>
                  <a:srgbClr val="334155"/>
                </a:solidFill>
                <a:latin typeface="Roboto"/>
              </a:rPr>
              <a:t>doanh</a:t>
            </a:r>
            <a:r>
              <a:rPr sz="2000" b="0" i="0" u="none" dirty="0">
                <a:solidFill>
                  <a:srgbClr val="334155"/>
                </a:solidFill>
                <a:latin typeface="Roboto"/>
              </a:rPr>
              <a:t> </a:t>
            </a:r>
            <a:r>
              <a:rPr sz="2000" b="0" i="0" u="none" dirty="0" err="1">
                <a:solidFill>
                  <a:srgbClr val="334155"/>
                </a:solidFill>
                <a:latin typeface="Roboto"/>
              </a:rPr>
              <a:t>mà</a:t>
            </a:r>
            <a:r>
              <a:rPr sz="2000" b="0" i="0" u="none" dirty="0">
                <a:solidFill>
                  <a:srgbClr val="334155"/>
                </a:solidFill>
                <a:latin typeface="Roboto"/>
              </a:rPr>
              <a:t> </a:t>
            </a:r>
            <a:r>
              <a:rPr sz="2000" b="0" i="0" u="none" dirty="0" err="1">
                <a:solidFill>
                  <a:srgbClr val="334155"/>
                </a:solidFill>
                <a:latin typeface="Roboto"/>
              </a:rPr>
              <a:t>thông</a:t>
            </a:r>
            <a:r>
              <a:rPr sz="2000" b="0" i="0" u="none" dirty="0">
                <a:solidFill>
                  <a:srgbClr val="334155"/>
                </a:solidFill>
                <a:latin typeface="Roboto"/>
              </a:rPr>
              <a:t> qua </a:t>
            </a:r>
            <a:r>
              <a:rPr sz="2000" b="0" i="0" u="none" dirty="0" err="1">
                <a:solidFill>
                  <a:srgbClr val="334155"/>
                </a:solidFill>
                <a:latin typeface="Roboto"/>
              </a:rPr>
              <a:t>đó</a:t>
            </a:r>
            <a:r>
              <a:rPr sz="2000" b="0" i="0" u="none" dirty="0">
                <a:solidFill>
                  <a:srgbClr val="334155"/>
                </a:solidFill>
                <a:latin typeface="Roboto"/>
              </a:rPr>
              <a:t> </a:t>
            </a:r>
            <a:r>
              <a:rPr sz="2000" b="0" i="0" u="none" dirty="0" err="1">
                <a:solidFill>
                  <a:srgbClr val="334155"/>
                </a:solidFill>
                <a:latin typeface="Roboto"/>
              </a:rPr>
              <a:t>doanh</a:t>
            </a:r>
            <a:r>
              <a:rPr sz="2000" b="0" i="0" u="none" dirty="0">
                <a:solidFill>
                  <a:srgbClr val="334155"/>
                </a:solidFill>
                <a:latin typeface="Roboto"/>
              </a:rPr>
              <a:t> </a:t>
            </a:r>
            <a:r>
              <a:rPr sz="2000" b="0" i="0" u="none" dirty="0" err="1">
                <a:solidFill>
                  <a:srgbClr val="334155"/>
                </a:solidFill>
                <a:latin typeface="Roboto"/>
              </a:rPr>
              <a:t>nghiệp</a:t>
            </a:r>
            <a:r>
              <a:rPr sz="2000" b="0" i="0" u="none" dirty="0">
                <a:solidFill>
                  <a:srgbClr val="334155"/>
                </a:solidFill>
                <a:latin typeface="Roboto"/>
              </a:rPr>
              <a:t> </a:t>
            </a:r>
            <a:r>
              <a:rPr sz="2000" b="0" i="0" u="none" dirty="0" err="1">
                <a:solidFill>
                  <a:srgbClr val="334155"/>
                </a:solidFill>
                <a:latin typeface="Roboto"/>
              </a:rPr>
              <a:t>nước</a:t>
            </a:r>
            <a:r>
              <a:rPr sz="2000" b="0" i="0" u="none" dirty="0">
                <a:solidFill>
                  <a:srgbClr val="334155"/>
                </a:solidFill>
                <a:latin typeface="Roboto"/>
              </a:rPr>
              <a:t> </a:t>
            </a:r>
            <a:r>
              <a:rPr sz="2000" b="0" i="0" u="none" dirty="0" err="1">
                <a:solidFill>
                  <a:srgbClr val="334155"/>
                </a:solidFill>
                <a:latin typeface="Roboto"/>
              </a:rPr>
              <a:t>ngoài</a:t>
            </a:r>
            <a:r>
              <a:rPr sz="2000" b="0" i="0" u="none" dirty="0">
                <a:solidFill>
                  <a:srgbClr val="334155"/>
                </a:solidFill>
                <a:latin typeface="Roboto"/>
              </a:rPr>
              <a:t> </a:t>
            </a:r>
            <a:r>
              <a:rPr sz="2000" b="0" i="0" u="none" dirty="0" err="1">
                <a:solidFill>
                  <a:srgbClr val="334155"/>
                </a:solidFill>
                <a:latin typeface="Roboto"/>
              </a:rPr>
              <a:t>tiến</a:t>
            </a:r>
            <a:r>
              <a:rPr sz="2000" b="0" i="0" u="none" dirty="0">
                <a:solidFill>
                  <a:srgbClr val="334155"/>
                </a:solidFill>
                <a:latin typeface="Roboto"/>
              </a:rPr>
              <a:t> </a:t>
            </a:r>
            <a:r>
              <a:rPr sz="2000" b="0" i="0" u="none" dirty="0" err="1">
                <a:solidFill>
                  <a:srgbClr val="334155"/>
                </a:solidFill>
                <a:latin typeface="Roboto"/>
              </a:rPr>
              <a:t>hành</a:t>
            </a:r>
            <a:r>
              <a:rPr sz="2000" b="0" i="0" u="none" dirty="0">
                <a:solidFill>
                  <a:srgbClr val="334155"/>
                </a:solidFill>
                <a:latin typeface="Roboto"/>
              </a:rPr>
              <a:t> </a:t>
            </a:r>
            <a:r>
              <a:rPr sz="2000" b="0" i="0" u="none" dirty="0" err="1">
                <a:solidFill>
                  <a:srgbClr val="334155"/>
                </a:solidFill>
                <a:latin typeface="Roboto"/>
              </a:rPr>
              <a:t>một</a:t>
            </a:r>
            <a:r>
              <a:rPr sz="2000" b="0" i="0" u="none" dirty="0">
                <a:solidFill>
                  <a:srgbClr val="334155"/>
                </a:solidFill>
                <a:latin typeface="Roboto"/>
              </a:rPr>
              <a:t> </a:t>
            </a:r>
            <a:r>
              <a:rPr sz="2000" b="0" i="0" u="none" dirty="0" err="1">
                <a:solidFill>
                  <a:srgbClr val="334155"/>
                </a:solidFill>
                <a:latin typeface="Roboto"/>
              </a:rPr>
              <a:t>phần</a:t>
            </a:r>
            <a:r>
              <a:rPr sz="2000" b="0" i="0" u="none" dirty="0">
                <a:solidFill>
                  <a:srgbClr val="334155"/>
                </a:solidFill>
                <a:latin typeface="Roboto"/>
              </a:rPr>
              <a:t> </a:t>
            </a:r>
            <a:r>
              <a:rPr sz="2000" b="0" i="0" u="none" dirty="0" err="1">
                <a:solidFill>
                  <a:srgbClr val="334155"/>
                </a:solidFill>
                <a:latin typeface="Roboto"/>
              </a:rPr>
              <a:t>hoặc</a:t>
            </a:r>
            <a:r>
              <a:rPr sz="2000" b="0" i="0" u="none" dirty="0">
                <a:solidFill>
                  <a:srgbClr val="334155"/>
                </a:solidFill>
                <a:latin typeface="Roboto"/>
              </a:rPr>
              <a:t> </a:t>
            </a:r>
            <a:r>
              <a:rPr sz="2000" b="0" i="0" u="none" dirty="0" err="1">
                <a:solidFill>
                  <a:srgbClr val="334155"/>
                </a:solidFill>
                <a:latin typeface="Roboto"/>
              </a:rPr>
              <a:t>toàn</a:t>
            </a:r>
            <a:r>
              <a:rPr sz="2000" b="0" i="0" u="none" dirty="0">
                <a:solidFill>
                  <a:srgbClr val="334155"/>
                </a:solidFill>
                <a:latin typeface="Roboto"/>
              </a:rPr>
              <a:t> </a:t>
            </a:r>
            <a:r>
              <a:rPr sz="2000" b="0" i="0" u="none" dirty="0" err="1">
                <a:solidFill>
                  <a:srgbClr val="334155"/>
                </a:solidFill>
                <a:latin typeface="Roboto"/>
              </a:rPr>
              <a:t>bộ</a:t>
            </a:r>
            <a:r>
              <a:rPr sz="2000" b="0" i="0" u="none" dirty="0">
                <a:solidFill>
                  <a:srgbClr val="334155"/>
                </a:solidFill>
                <a:latin typeface="Roboto"/>
              </a:rPr>
              <a:t> </a:t>
            </a:r>
            <a:r>
              <a:rPr sz="2000" b="0" i="0" u="none" dirty="0" err="1">
                <a:solidFill>
                  <a:srgbClr val="334155"/>
                </a:solidFill>
                <a:latin typeface="Roboto"/>
              </a:rPr>
              <a:t>hoạt</a:t>
            </a:r>
            <a:r>
              <a:rPr sz="2000" b="0" i="0" u="none" dirty="0">
                <a:solidFill>
                  <a:srgbClr val="334155"/>
                </a:solidFill>
                <a:latin typeface="Roboto"/>
              </a:rPr>
              <a:t> </a:t>
            </a:r>
            <a:r>
              <a:rPr sz="2000" b="0" i="0" u="none" dirty="0" err="1">
                <a:solidFill>
                  <a:srgbClr val="334155"/>
                </a:solidFill>
                <a:latin typeface="Roboto"/>
              </a:rPr>
              <a:t>động</a:t>
            </a:r>
            <a:r>
              <a:rPr sz="2000" b="0" i="0" u="none" dirty="0">
                <a:solidFill>
                  <a:srgbClr val="334155"/>
                </a:solidFill>
                <a:latin typeface="Roboto"/>
              </a:rPr>
              <a:t> SXKD </a:t>
            </a:r>
            <a:r>
              <a:rPr sz="2000" b="0" i="0" u="none" dirty="0" err="1">
                <a:solidFill>
                  <a:srgbClr val="334155"/>
                </a:solidFill>
                <a:latin typeface="Roboto"/>
              </a:rPr>
              <a:t>tại</a:t>
            </a:r>
            <a:r>
              <a:rPr sz="2000" b="0" i="0" u="none" dirty="0">
                <a:solidFill>
                  <a:srgbClr val="334155"/>
                </a:solidFill>
                <a:latin typeface="Roboto"/>
              </a:rPr>
              <a:t> </a:t>
            </a:r>
            <a:r>
              <a:rPr sz="2000" b="0" i="0" u="none" dirty="0" err="1">
                <a:solidFill>
                  <a:srgbClr val="334155"/>
                </a:solidFill>
                <a:latin typeface="Roboto"/>
              </a:rPr>
              <a:t>Việt</a:t>
            </a:r>
            <a:r>
              <a:rPr sz="2000" b="0" i="0" u="none" dirty="0">
                <a:solidFill>
                  <a:srgbClr val="334155"/>
                </a:solidFill>
                <a:latin typeface="Roboto"/>
              </a:rPr>
              <a:t> Nam.</a:t>
            </a:r>
          </a:p>
        </p:txBody>
      </p:sp>
      <p:pic>
        <p:nvPicPr>
          <p:cNvPr id="13" name="Picture 12" descr="image.png"/>
          <p:cNvPicPr>
            <a:picLocks noChangeAspect="1"/>
          </p:cNvPicPr>
          <p:nvPr/>
        </p:nvPicPr>
        <p:blipFill>
          <a:blip r:embed="rId7"/>
          <a:stretch>
            <a:fillRect/>
          </a:stretch>
        </p:blipFill>
        <p:spPr>
          <a:xfrm>
            <a:off x="781050" y="2309812"/>
            <a:ext cx="228600" cy="304800"/>
          </a:xfrm>
          <a:prstGeom prst="rect">
            <a:avLst/>
          </a:prstGeom>
        </p:spPr>
      </p:pic>
      <p:pic>
        <p:nvPicPr>
          <p:cNvPr id="14" name="Picture 13" descr="image.png"/>
          <p:cNvPicPr>
            <a:picLocks noChangeAspect="1"/>
          </p:cNvPicPr>
          <p:nvPr/>
        </p:nvPicPr>
        <p:blipFill>
          <a:blip r:embed="rId8"/>
          <a:stretch>
            <a:fillRect/>
          </a:stretch>
        </p:blipFill>
        <p:spPr>
          <a:xfrm>
            <a:off x="4492525" y="2309812"/>
            <a:ext cx="342900" cy="304800"/>
          </a:xfrm>
          <a:prstGeom prst="rect">
            <a:avLst/>
          </a:prstGeom>
        </p:spPr>
      </p:pic>
      <p:pic>
        <p:nvPicPr>
          <p:cNvPr id="15" name="Picture 14" descr="image.png"/>
          <p:cNvPicPr>
            <a:picLocks noChangeAspect="1"/>
          </p:cNvPicPr>
          <p:nvPr/>
        </p:nvPicPr>
        <p:blipFill>
          <a:blip r:embed="rId9"/>
          <a:stretch>
            <a:fillRect/>
          </a:stretch>
        </p:blipFill>
        <p:spPr>
          <a:xfrm>
            <a:off x="8197750" y="2209800"/>
            <a:ext cx="381000" cy="304800"/>
          </a:xfrm>
          <a:prstGeom prst="rect">
            <a:avLst/>
          </a:prstGeom>
        </p:spPr>
      </p:pic>
      <p:sp>
        <p:nvSpPr>
          <p:cNvPr id="16" name="TextBox 15"/>
          <p:cNvSpPr txBox="1"/>
          <p:nvPr/>
        </p:nvSpPr>
        <p:spPr>
          <a:xfrm>
            <a:off x="571500" y="476250"/>
            <a:ext cx="11601450" cy="371475"/>
          </a:xfrm>
          <a:prstGeom prst="rect">
            <a:avLst/>
          </a:prstGeom>
          <a:noFill/>
        </p:spPr>
        <p:txBody>
          <a:bodyPr wrap="square" lIns="0" tIns="0" rIns="0" bIns="0" anchor="t">
            <a:spAutoFit/>
          </a:bodyPr>
          <a:lstStyle/>
          <a:p>
            <a:pPr algn="l"/>
            <a:r>
              <a:rPr sz="2400" b="1" i="0" u="none">
                <a:solidFill>
                  <a:srgbClr val="0284C7"/>
                </a:solidFill>
                <a:latin typeface="Montserrat"/>
              </a:rPr>
              <a:t>NGƯỜI NỘP THUẾ TNDN</a:t>
            </a:r>
          </a:p>
        </p:txBody>
      </p:sp>
      <p:sp>
        <p:nvSpPr>
          <p:cNvPr id="17" name="Rounded Rectangle 16"/>
          <p:cNvSpPr/>
          <p:nvPr/>
        </p:nvSpPr>
        <p:spPr>
          <a:xfrm>
            <a:off x="5810250" y="690562"/>
            <a:ext cx="571500" cy="38100"/>
          </a:xfrm>
          <a:prstGeom prst="roundRect">
            <a:avLst>
              <a:gd name="adj" fmla="val 50000"/>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8" name="Picture 2" descr="hình ảnh logo thuế nhà nước - Inkythuatso">
            <a:extLst>
              <a:ext uri="{FF2B5EF4-FFF2-40B4-BE49-F238E27FC236}">
                <a16:creationId xmlns:a16="http://schemas.microsoft.com/office/drawing/2014/main" id="{22AFDE81-AAA5-41BF-9D97-CDB645F8E1F4}"/>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10597794" y="356902"/>
            <a:ext cx="832206" cy="8406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9906000" y="4572000"/>
            <a:ext cx="3048000" cy="3048000"/>
          </a:xfrm>
          <a:prstGeom prst="rect">
            <a:avLst/>
          </a:prstGeom>
        </p:spPr>
      </p:pic>
      <p:pic>
        <p:nvPicPr>
          <p:cNvPr id="4" name="Picture 3" descr="image.png"/>
          <p:cNvPicPr>
            <a:picLocks noChangeAspect="1"/>
          </p:cNvPicPr>
          <p:nvPr/>
        </p:nvPicPr>
        <p:blipFill>
          <a:blip r:embed="rId4"/>
          <a:stretch>
            <a:fillRect/>
          </a:stretch>
        </p:blipFill>
        <p:spPr>
          <a:xfrm>
            <a:off x="428625" y="1928812"/>
            <a:ext cx="5381625" cy="3000375"/>
          </a:xfrm>
          <a:prstGeom prst="rect">
            <a:avLst/>
          </a:prstGeom>
        </p:spPr>
      </p:pic>
      <p:pic>
        <p:nvPicPr>
          <p:cNvPr id="5" name="Picture 4" descr="image.png"/>
          <p:cNvPicPr>
            <a:picLocks noChangeAspect="1"/>
          </p:cNvPicPr>
          <p:nvPr/>
        </p:nvPicPr>
        <p:blipFill>
          <a:blip r:embed="rId5"/>
          <a:stretch>
            <a:fillRect/>
          </a:stretch>
        </p:blipFill>
        <p:spPr>
          <a:xfrm>
            <a:off x="6096000" y="1928812"/>
            <a:ext cx="5381625" cy="3000375"/>
          </a:xfrm>
          <a:prstGeom prst="rect">
            <a:avLst/>
          </a:prstGeom>
        </p:spPr>
      </p:pic>
      <p:sp>
        <p:nvSpPr>
          <p:cNvPr id="6" name="TextBox 5"/>
          <p:cNvSpPr txBox="1"/>
          <p:nvPr/>
        </p:nvSpPr>
        <p:spPr>
          <a:xfrm>
            <a:off x="1015842" y="2424112"/>
            <a:ext cx="4870608" cy="228600"/>
          </a:xfrm>
          <a:prstGeom prst="rect">
            <a:avLst/>
          </a:prstGeom>
          <a:noFill/>
        </p:spPr>
        <p:txBody>
          <a:bodyPr wrap="square" lIns="0" tIns="0" rIns="0" bIns="0" anchor="ctr">
            <a:spAutoFit/>
          </a:bodyPr>
          <a:lstStyle/>
          <a:p>
            <a:pPr algn="l"/>
            <a:r>
              <a:rPr sz="1500" b="1" i="0" u="none" dirty="0">
                <a:solidFill>
                  <a:srgbClr val="0284C7"/>
                </a:solidFill>
                <a:latin typeface="Montserrat"/>
              </a:rPr>
              <a:t>Thu </a:t>
            </a:r>
            <a:r>
              <a:rPr sz="1500" b="1" i="0" u="none" dirty="0" err="1">
                <a:solidFill>
                  <a:srgbClr val="0284C7"/>
                </a:solidFill>
                <a:latin typeface="Montserrat"/>
              </a:rPr>
              <a:t>Nhập</a:t>
            </a:r>
            <a:r>
              <a:rPr sz="1500" b="1" i="0" u="none" dirty="0">
                <a:solidFill>
                  <a:srgbClr val="0284C7"/>
                </a:solidFill>
                <a:latin typeface="Montserrat"/>
              </a:rPr>
              <a:t> </a:t>
            </a:r>
            <a:r>
              <a:rPr sz="1500" b="1" i="0" u="none" dirty="0" err="1">
                <a:solidFill>
                  <a:srgbClr val="0284C7"/>
                </a:solidFill>
                <a:latin typeface="Montserrat"/>
              </a:rPr>
              <a:t>Chịu</a:t>
            </a:r>
            <a:r>
              <a:rPr sz="1500" b="1" i="0" u="none" dirty="0">
                <a:solidFill>
                  <a:srgbClr val="0284C7"/>
                </a:solidFill>
                <a:latin typeface="Montserrat"/>
              </a:rPr>
              <a:t> </a:t>
            </a:r>
            <a:r>
              <a:rPr sz="1500" b="1" i="0" u="none" dirty="0" err="1">
                <a:solidFill>
                  <a:srgbClr val="0284C7"/>
                </a:solidFill>
                <a:latin typeface="Montserrat"/>
              </a:rPr>
              <a:t>Thuế</a:t>
            </a:r>
            <a:endParaRPr sz="1500" b="1" i="0" u="none" dirty="0">
              <a:solidFill>
                <a:srgbClr val="0284C7"/>
              </a:solidFill>
              <a:latin typeface="Montserrat"/>
            </a:endParaRPr>
          </a:p>
        </p:txBody>
      </p:sp>
      <p:sp>
        <p:nvSpPr>
          <p:cNvPr id="7" name="TextBox 6"/>
          <p:cNvSpPr txBox="1"/>
          <p:nvPr/>
        </p:nvSpPr>
        <p:spPr>
          <a:xfrm>
            <a:off x="730092" y="2767012"/>
            <a:ext cx="4924425" cy="457200"/>
          </a:xfrm>
          <a:prstGeom prst="rect">
            <a:avLst/>
          </a:prstGeom>
          <a:noFill/>
        </p:spPr>
        <p:txBody>
          <a:bodyPr wrap="square" lIns="0" tIns="0" rIns="0" bIns="0" anchor="t">
            <a:spAutoFit/>
          </a:bodyPr>
          <a:lstStyle/>
          <a:p>
            <a:pPr algn="l">
              <a:lnSpc>
                <a:spcPts val="1800"/>
              </a:lnSpc>
            </a:pPr>
            <a:r>
              <a:rPr sz="1500" b="0" i="0" u="none" dirty="0">
                <a:solidFill>
                  <a:srgbClr val="334155"/>
                </a:solidFill>
                <a:latin typeface="Roboto"/>
              </a:rPr>
              <a:t>Bao </a:t>
            </a:r>
            <a:r>
              <a:rPr sz="1500" b="0" i="0" u="none" dirty="0" err="1">
                <a:solidFill>
                  <a:srgbClr val="334155"/>
                </a:solidFill>
                <a:latin typeface="Roboto"/>
              </a:rPr>
              <a:t>gồm</a:t>
            </a:r>
            <a:r>
              <a:rPr sz="1500" b="0" i="0" u="none" dirty="0">
                <a:solidFill>
                  <a:srgbClr val="334155"/>
                </a:solidFill>
                <a:latin typeface="Roboto"/>
              </a:rPr>
              <a:t> </a:t>
            </a:r>
            <a:r>
              <a:rPr sz="1500" b="0" i="0" u="none" dirty="0" err="1">
                <a:solidFill>
                  <a:srgbClr val="334155"/>
                </a:solidFill>
                <a:latin typeface="Roboto"/>
              </a:rPr>
              <a:t>thu</a:t>
            </a:r>
            <a:r>
              <a:rPr sz="1500" b="0" i="0" u="none" dirty="0">
                <a:solidFill>
                  <a:srgbClr val="334155"/>
                </a:solidFill>
                <a:latin typeface="Roboto"/>
              </a:rPr>
              <a:t> </a:t>
            </a:r>
            <a:r>
              <a:rPr sz="1500" b="0" i="0" u="none" dirty="0" err="1">
                <a:solidFill>
                  <a:srgbClr val="334155"/>
                </a:solidFill>
                <a:latin typeface="Roboto"/>
              </a:rPr>
              <a:t>nhập</a:t>
            </a:r>
            <a:r>
              <a:rPr sz="1500" b="0" i="0" u="none" dirty="0">
                <a:solidFill>
                  <a:srgbClr val="334155"/>
                </a:solidFill>
                <a:latin typeface="Roboto"/>
              </a:rPr>
              <a:t> </a:t>
            </a:r>
            <a:r>
              <a:rPr sz="1500" b="0" i="0" u="none" dirty="0" err="1">
                <a:solidFill>
                  <a:srgbClr val="334155"/>
                </a:solidFill>
                <a:latin typeface="Roboto"/>
              </a:rPr>
              <a:t>từ</a:t>
            </a:r>
            <a:r>
              <a:rPr sz="1500" b="0" i="0" u="none" dirty="0">
                <a:solidFill>
                  <a:srgbClr val="334155"/>
                </a:solidFill>
                <a:latin typeface="Roboto"/>
              </a:rPr>
              <a:t> SXKD </a:t>
            </a:r>
            <a:r>
              <a:rPr sz="1500" b="0" i="0" u="none" dirty="0" err="1">
                <a:solidFill>
                  <a:srgbClr val="334155"/>
                </a:solidFill>
                <a:latin typeface="Roboto"/>
              </a:rPr>
              <a:t>hàng</a:t>
            </a:r>
            <a:r>
              <a:rPr sz="1500" b="0" i="0" u="none" dirty="0">
                <a:solidFill>
                  <a:srgbClr val="334155"/>
                </a:solidFill>
                <a:latin typeface="Roboto"/>
              </a:rPr>
              <a:t> </a:t>
            </a:r>
            <a:r>
              <a:rPr sz="1500" b="0" i="0" u="none" dirty="0" err="1">
                <a:solidFill>
                  <a:srgbClr val="334155"/>
                </a:solidFill>
                <a:latin typeface="Roboto"/>
              </a:rPr>
              <a:t>hóa</a:t>
            </a:r>
            <a:r>
              <a:rPr sz="1500" b="0" i="0" u="none" dirty="0">
                <a:solidFill>
                  <a:srgbClr val="334155"/>
                </a:solidFill>
                <a:latin typeface="Roboto"/>
              </a:rPr>
              <a:t>, </a:t>
            </a:r>
            <a:r>
              <a:rPr sz="1500" b="0" i="0" u="none" dirty="0" err="1">
                <a:solidFill>
                  <a:srgbClr val="334155"/>
                </a:solidFill>
                <a:latin typeface="Roboto"/>
              </a:rPr>
              <a:t>dịch</a:t>
            </a:r>
            <a:r>
              <a:rPr sz="1500" b="0" i="0" u="none" dirty="0">
                <a:solidFill>
                  <a:srgbClr val="334155"/>
                </a:solidFill>
                <a:latin typeface="Roboto"/>
              </a:rPr>
              <a:t> </a:t>
            </a:r>
            <a:r>
              <a:rPr sz="1500" b="0" i="0" u="none" dirty="0" err="1">
                <a:solidFill>
                  <a:srgbClr val="334155"/>
                </a:solidFill>
                <a:latin typeface="Roboto"/>
              </a:rPr>
              <a:t>vụ</a:t>
            </a:r>
            <a:r>
              <a:rPr sz="1500" b="0" i="0" u="none" dirty="0">
                <a:solidFill>
                  <a:srgbClr val="334155"/>
                </a:solidFill>
                <a:latin typeface="Roboto"/>
              </a:rPr>
              <a:t> </a:t>
            </a:r>
            <a:r>
              <a:rPr sz="1500" b="0" i="0" u="none" dirty="0" err="1">
                <a:solidFill>
                  <a:srgbClr val="334155"/>
                </a:solidFill>
                <a:latin typeface="Roboto"/>
              </a:rPr>
              <a:t>và</a:t>
            </a:r>
            <a:r>
              <a:rPr sz="1500" b="0" i="0" u="none" dirty="0">
                <a:solidFill>
                  <a:srgbClr val="334155"/>
                </a:solidFill>
                <a:latin typeface="Roboto"/>
              </a:rPr>
              <a:t> </a:t>
            </a:r>
            <a:r>
              <a:rPr sz="1500" b="0" i="0" u="none" dirty="0" err="1">
                <a:solidFill>
                  <a:srgbClr val="334155"/>
                </a:solidFill>
                <a:latin typeface="Roboto"/>
              </a:rPr>
              <a:t>các</a:t>
            </a:r>
            <a:r>
              <a:rPr sz="1500" b="0" i="0" u="none" dirty="0">
                <a:solidFill>
                  <a:srgbClr val="334155"/>
                </a:solidFill>
                <a:latin typeface="Roboto"/>
              </a:rPr>
              <a:t> </a:t>
            </a:r>
            <a:r>
              <a:rPr sz="1500" b="0" i="0" u="none" dirty="0" err="1">
                <a:solidFill>
                  <a:srgbClr val="334155"/>
                </a:solidFill>
                <a:latin typeface="Roboto"/>
              </a:rPr>
              <a:t>khoản</a:t>
            </a:r>
            <a:r>
              <a:rPr sz="1500" b="0" i="0" u="none" dirty="0">
                <a:solidFill>
                  <a:srgbClr val="334155"/>
                </a:solidFill>
                <a:latin typeface="Roboto"/>
              </a:rPr>
              <a:t> </a:t>
            </a:r>
            <a:r>
              <a:rPr sz="1500" b="0" i="0" u="none" dirty="0" err="1">
                <a:solidFill>
                  <a:srgbClr val="334155"/>
                </a:solidFill>
                <a:latin typeface="Roboto"/>
              </a:rPr>
              <a:t>thu</a:t>
            </a:r>
            <a:r>
              <a:rPr sz="1500" b="0" i="0" u="none" dirty="0">
                <a:solidFill>
                  <a:srgbClr val="334155"/>
                </a:solidFill>
                <a:latin typeface="Roboto"/>
              </a:rPr>
              <a:t> </a:t>
            </a:r>
            <a:r>
              <a:rPr sz="1500" b="0" i="0" u="none" dirty="0" err="1">
                <a:solidFill>
                  <a:srgbClr val="334155"/>
                </a:solidFill>
                <a:latin typeface="Roboto"/>
              </a:rPr>
              <a:t>nhập</a:t>
            </a:r>
            <a:r>
              <a:rPr sz="1500" b="0" i="0" u="none" dirty="0">
                <a:solidFill>
                  <a:srgbClr val="334155"/>
                </a:solidFill>
                <a:latin typeface="Roboto"/>
              </a:rPr>
              <a:t> </a:t>
            </a:r>
            <a:r>
              <a:rPr sz="1500" b="0" i="0" u="none" dirty="0" err="1">
                <a:solidFill>
                  <a:srgbClr val="334155"/>
                </a:solidFill>
                <a:latin typeface="Roboto"/>
              </a:rPr>
              <a:t>khác</a:t>
            </a:r>
            <a:r>
              <a:rPr sz="1500" b="0" i="0" u="none" dirty="0">
                <a:solidFill>
                  <a:srgbClr val="334155"/>
                </a:solidFill>
                <a:latin typeface="Roboto"/>
              </a:rPr>
              <a:t> </a:t>
            </a:r>
            <a:r>
              <a:rPr sz="1500" b="0" i="0" u="none" dirty="0" err="1">
                <a:solidFill>
                  <a:srgbClr val="334155"/>
                </a:solidFill>
                <a:latin typeface="Roboto"/>
              </a:rPr>
              <a:t>trong</a:t>
            </a:r>
            <a:r>
              <a:rPr sz="1500" b="0" i="0" u="none" dirty="0">
                <a:solidFill>
                  <a:srgbClr val="334155"/>
                </a:solidFill>
                <a:latin typeface="Roboto"/>
              </a:rPr>
              <a:t> </a:t>
            </a:r>
            <a:r>
              <a:rPr sz="1500" b="0" i="0" u="none" dirty="0" err="1">
                <a:solidFill>
                  <a:srgbClr val="334155"/>
                </a:solidFill>
                <a:latin typeface="Roboto"/>
              </a:rPr>
              <a:t>kỳ</a:t>
            </a:r>
            <a:r>
              <a:rPr sz="1500" b="0" i="0" u="none" dirty="0">
                <a:solidFill>
                  <a:srgbClr val="334155"/>
                </a:solidFill>
                <a:latin typeface="Roboto"/>
              </a:rPr>
              <a:t> </a:t>
            </a:r>
            <a:r>
              <a:rPr sz="1500" b="0" i="0" u="none" dirty="0" err="1">
                <a:solidFill>
                  <a:srgbClr val="334155"/>
                </a:solidFill>
                <a:latin typeface="Roboto"/>
              </a:rPr>
              <a:t>tính</a:t>
            </a:r>
            <a:r>
              <a:rPr sz="1500" b="0" i="0" u="none" dirty="0">
                <a:solidFill>
                  <a:srgbClr val="334155"/>
                </a:solidFill>
                <a:latin typeface="Roboto"/>
              </a:rPr>
              <a:t> </a:t>
            </a:r>
            <a:r>
              <a:rPr sz="1500" b="0" i="0" u="none" dirty="0" err="1">
                <a:solidFill>
                  <a:srgbClr val="334155"/>
                </a:solidFill>
                <a:latin typeface="Roboto"/>
              </a:rPr>
              <a:t>thuế</a:t>
            </a:r>
            <a:r>
              <a:rPr sz="1500" b="0" i="0" u="none" dirty="0">
                <a:solidFill>
                  <a:srgbClr val="334155"/>
                </a:solidFill>
                <a:latin typeface="Roboto"/>
              </a:rPr>
              <a:t>:</a:t>
            </a:r>
          </a:p>
        </p:txBody>
      </p:sp>
      <p:sp>
        <p:nvSpPr>
          <p:cNvPr id="8" name="TextBox 7"/>
          <p:cNvSpPr txBox="1"/>
          <p:nvPr/>
        </p:nvSpPr>
        <p:spPr>
          <a:xfrm>
            <a:off x="6477000" y="2364581"/>
            <a:ext cx="4870608" cy="228600"/>
          </a:xfrm>
          <a:prstGeom prst="rect">
            <a:avLst/>
          </a:prstGeom>
          <a:noFill/>
        </p:spPr>
        <p:txBody>
          <a:bodyPr wrap="square" lIns="0" tIns="0" rIns="0" bIns="0" anchor="ctr">
            <a:spAutoFit/>
          </a:bodyPr>
          <a:lstStyle/>
          <a:p>
            <a:pPr algn="l"/>
            <a:r>
              <a:rPr sz="1500" b="1" i="0" u="none" dirty="0" err="1">
                <a:solidFill>
                  <a:srgbClr val="0284C7"/>
                </a:solidFill>
                <a:latin typeface="Montserrat"/>
              </a:rPr>
              <a:t>Khái</a:t>
            </a:r>
            <a:r>
              <a:rPr sz="1500" b="1" i="0" u="none" dirty="0">
                <a:solidFill>
                  <a:srgbClr val="0284C7"/>
                </a:solidFill>
                <a:latin typeface="Montserrat"/>
              </a:rPr>
              <a:t> </a:t>
            </a:r>
            <a:r>
              <a:rPr sz="1500" b="1" i="0" u="none" dirty="0" err="1">
                <a:solidFill>
                  <a:srgbClr val="0284C7"/>
                </a:solidFill>
                <a:latin typeface="Montserrat"/>
              </a:rPr>
              <a:t>Quát</a:t>
            </a:r>
            <a:r>
              <a:rPr sz="1500" b="1" i="0" u="none" dirty="0">
                <a:solidFill>
                  <a:srgbClr val="0284C7"/>
                </a:solidFill>
                <a:latin typeface="Montserrat"/>
              </a:rPr>
              <a:t> Thu </a:t>
            </a:r>
            <a:r>
              <a:rPr sz="1500" b="1" i="0" u="none" dirty="0" err="1">
                <a:solidFill>
                  <a:srgbClr val="0284C7"/>
                </a:solidFill>
                <a:latin typeface="Montserrat"/>
              </a:rPr>
              <a:t>Nhập</a:t>
            </a:r>
            <a:r>
              <a:rPr sz="1500" b="1" i="0" u="none" dirty="0">
                <a:solidFill>
                  <a:srgbClr val="0284C7"/>
                </a:solidFill>
                <a:latin typeface="Montserrat"/>
              </a:rPr>
              <a:t> </a:t>
            </a:r>
            <a:r>
              <a:rPr sz="1500" b="1" i="0" u="none" dirty="0" err="1">
                <a:solidFill>
                  <a:srgbClr val="0284C7"/>
                </a:solidFill>
                <a:latin typeface="Montserrat"/>
              </a:rPr>
              <a:t>Miễn</a:t>
            </a:r>
            <a:r>
              <a:rPr sz="1500" b="1" i="0" u="none" dirty="0">
                <a:solidFill>
                  <a:srgbClr val="0284C7"/>
                </a:solidFill>
                <a:latin typeface="Montserrat"/>
              </a:rPr>
              <a:t> </a:t>
            </a:r>
            <a:r>
              <a:rPr sz="1500" b="1" i="0" u="none" dirty="0" err="1">
                <a:solidFill>
                  <a:srgbClr val="0284C7"/>
                </a:solidFill>
                <a:latin typeface="Montserrat"/>
              </a:rPr>
              <a:t>Thuế</a:t>
            </a:r>
            <a:endParaRPr sz="1500" b="1" i="0" u="none" dirty="0">
              <a:solidFill>
                <a:srgbClr val="0284C7"/>
              </a:solidFill>
              <a:latin typeface="Montserrat"/>
            </a:endParaRPr>
          </a:p>
        </p:txBody>
      </p:sp>
      <p:sp>
        <p:nvSpPr>
          <p:cNvPr id="9" name="TextBox 8"/>
          <p:cNvSpPr txBox="1"/>
          <p:nvPr/>
        </p:nvSpPr>
        <p:spPr>
          <a:xfrm>
            <a:off x="6286500" y="2781449"/>
            <a:ext cx="4867275" cy="461665"/>
          </a:xfrm>
          <a:prstGeom prst="rect">
            <a:avLst/>
          </a:prstGeom>
          <a:noFill/>
        </p:spPr>
        <p:txBody>
          <a:bodyPr wrap="square" lIns="0" tIns="0" rIns="0" bIns="0" anchor="t">
            <a:spAutoFit/>
          </a:bodyPr>
          <a:lstStyle/>
          <a:p>
            <a:pPr algn="l">
              <a:lnSpc>
                <a:spcPts val="1800"/>
              </a:lnSpc>
            </a:pPr>
            <a:r>
              <a:rPr sz="1500" b="0" i="0" u="none" dirty="0" err="1">
                <a:solidFill>
                  <a:srgbClr val="334155"/>
                </a:solidFill>
                <a:latin typeface="Roboto"/>
              </a:rPr>
              <a:t>Quy</a:t>
            </a:r>
            <a:r>
              <a:rPr sz="1500" b="0" i="0" u="none" dirty="0">
                <a:solidFill>
                  <a:srgbClr val="334155"/>
                </a:solidFill>
                <a:latin typeface="Roboto"/>
              </a:rPr>
              <a:t> </a:t>
            </a:r>
            <a:r>
              <a:rPr sz="1500" b="0" i="0" u="none" dirty="0" err="1">
                <a:solidFill>
                  <a:srgbClr val="334155"/>
                </a:solidFill>
                <a:latin typeface="Roboto"/>
              </a:rPr>
              <a:t>định</a:t>
            </a:r>
            <a:r>
              <a:rPr sz="1500" b="0" i="0" u="none" dirty="0">
                <a:solidFill>
                  <a:srgbClr val="334155"/>
                </a:solidFill>
                <a:latin typeface="Roboto"/>
              </a:rPr>
              <a:t> </a:t>
            </a:r>
            <a:r>
              <a:rPr sz="1500" b="0" i="0" u="none" dirty="0" err="1">
                <a:solidFill>
                  <a:srgbClr val="334155"/>
                </a:solidFill>
                <a:latin typeface="Roboto"/>
              </a:rPr>
              <a:t>mới</a:t>
            </a:r>
            <a:r>
              <a:rPr sz="1500" b="0" i="0" u="none" dirty="0">
                <a:solidFill>
                  <a:srgbClr val="334155"/>
                </a:solidFill>
                <a:latin typeface="Roboto"/>
              </a:rPr>
              <a:t> </a:t>
            </a:r>
            <a:r>
              <a:rPr sz="1500" b="0" i="0" u="none" dirty="0" err="1">
                <a:solidFill>
                  <a:srgbClr val="334155"/>
                </a:solidFill>
                <a:latin typeface="Roboto"/>
              </a:rPr>
              <a:t>phân</a:t>
            </a:r>
            <a:r>
              <a:rPr sz="1500" b="0" i="0" u="none" dirty="0">
                <a:solidFill>
                  <a:srgbClr val="334155"/>
                </a:solidFill>
                <a:latin typeface="Roboto"/>
              </a:rPr>
              <a:t> </a:t>
            </a:r>
            <a:r>
              <a:rPr sz="1500" b="0" i="0" u="none" dirty="0" err="1">
                <a:solidFill>
                  <a:srgbClr val="334155"/>
                </a:solidFill>
                <a:latin typeface="Roboto"/>
              </a:rPr>
              <a:t>loại</a:t>
            </a:r>
            <a:r>
              <a:rPr sz="1500" b="0" i="0" u="none" dirty="0">
                <a:solidFill>
                  <a:srgbClr val="334155"/>
                </a:solidFill>
                <a:latin typeface="Roboto"/>
              </a:rPr>
              <a:t> </a:t>
            </a:r>
            <a:r>
              <a:rPr sz="1500" b="0" i="0" u="none" dirty="0" err="1">
                <a:solidFill>
                  <a:srgbClr val="334155"/>
                </a:solidFill>
                <a:latin typeface="Roboto"/>
              </a:rPr>
              <a:t>thu</a:t>
            </a:r>
            <a:r>
              <a:rPr sz="1500" b="0" i="0" u="none" dirty="0">
                <a:solidFill>
                  <a:srgbClr val="334155"/>
                </a:solidFill>
                <a:latin typeface="Roboto"/>
              </a:rPr>
              <a:t> </a:t>
            </a:r>
            <a:r>
              <a:rPr sz="1500" b="0" i="0" u="none" dirty="0" err="1">
                <a:solidFill>
                  <a:srgbClr val="334155"/>
                </a:solidFill>
                <a:latin typeface="Roboto"/>
              </a:rPr>
              <a:t>nhập</a:t>
            </a:r>
            <a:r>
              <a:rPr sz="1500" b="0" i="0" u="none" dirty="0">
                <a:solidFill>
                  <a:srgbClr val="334155"/>
                </a:solidFill>
                <a:latin typeface="Roboto"/>
              </a:rPr>
              <a:t> </a:t>
            </a:r>
            <a:r>
              <a:rPr sz="1500" b="0" i="0" u="none" dirty="0" err="1">
                <a:solidFill>
                  <a:srgbClr val="334155"/>
                </a:solidFill>
                <a:latin typeface="Roboto"/>
              </a:rPr>
              <a:t>miễn</a:t>
            </a:r>
            <a:r>
              <a:rPr sz="1500" b="0" i="0" u="none" dirty="0">
                <a:solidFill>
                  <a:srgbClr val="334155"/>
                </a:solidFill>
                <a:latin typeface="Roboto"/>
              </a:rPr>
              <a:t> </a:t>
            </a:r>
            <a:r>
              <a:rPr sz="1500" b="0" i="0" u="none" dirty="0" err="1">
                <a:solidFill>
                  <a:srgbClr val="334155"/>
                </a:solidFill>
                <a:latin typeface="Roboto"/>
              </a:rPr>
              <a:t>thuế</a:t>
            </a:r>
            <a:r>
              <a:rPr sz="1500" b="0" i="0" u="none" dirty="0">
                <a:solidFill>
                  <a:srgbClr val="334155"/>
                </a:solidFill>
                <a:latin typeface="Roboto"/>
              </a:rPr>
              <a:t> </a:t>
            </a:r>
            <a:r>
              <a:rPr sz="1500" b="0" i="0" u="none" dirty="0" err="1">
                <a:solidFill>
                  <a:srgbClr val="334155"/>
                </a:solidFill>
                <a:latin typeface="Roboto"/>
              </a:rPr>
              <a:t>thành</a:t>
            </a:r>
            <a:r>
              <a:rPr sz="1500" b="0" i="0" u="none" dirty="0">
                <a:solidFill>
                  <a:srgbClr val="334155"/>
                </a:solidFill>
                <a:latin typeface="Roboto"/>
              </a:rPr>
              <a:t> </a:t>
            </a:r>
            <a:r>
              <a:rPr sz="1500" b="0" i="0" u="none" dirty="0" err="1">
                <a:solidFill>
                  <a:srgbClr val="334155"/>
                </a:solidFill>
                <a:latin typeface="Roboto"/>
              </a:rPr>
              <a:t>hai</a:t>
            </a:r>
            <a:r>
              <a:rPr sz="1500" b="0" i="0" u="none" dirty="0">
                <a:solidFill>
                  <a:srgbClr val="334155"/>
                </a:solidFill>
                <a:latin typeface="Roboto"/>
              </a:rPr>
              <a:t> </a:t>
            </a:r>
            <a:r>
              <a:rPr sz="1500" b="0" i="0" u="none" dirty="0" err="1">
                <a:solidFill>
                  <a:srgbClr val="334155"/>
                </a:solidFill>
                <a:latin typeface="Roboto"/>
              </a:rPr>
              <a:t>nhóm</a:t>
            </a:r>
            <a:r>
              <a:rPr sz="1500" b="0" i="0" u="none" dirty="0">
                <a:solidFill>
                  <a:srgbClr val="334155"/>
                </a:solidFill>
                <a:latin typeface="Roboto"/>
              </a:rPr>
              <a:t> </a:t>
            </a:r>
            <a:r>
              <a:rPr sz="1500" b="0" i="0" u="none" dirty="0" err="1">
                <a:solidFill>
                  <a:srgbClr val="334155"/>
                </a:solidFill>
                <a:latin typeface="Roboto"/>
              </a:rPr>
              <a:t>chính</a:t>
            </a:r>
            <a:r>
              <a:rPr sz="1500" b="0" i="0" u="none" dirty="0">
                <a:solidFill>
                  <a:srgbClr val="334155"/>
                </a:solidFill>
                <a:latin typeface="Roboto"/>
              </a:rPr>
              <a:t>:</a:t>
            </a:r>
          </a:p>
        </p:txBody>
      </p:sp>
      <p:pic>
        <p:nvPicPr>
          <p:cNvPr id="10" name="Picture 9" descr="image.png"/>
          <p:cNvPicPr>
            <a:picLocks noChangeAspect="1"/>
          </p:cNvPicPr>
          <p:nvPr/>
        </p:nvPicPr>
        <p:blipFill>
          <a:blip r:embed="rId6"/>
          <a:stretch>
            <a:fillRect/>
          </a:stretch>
        </p:blipFill>
        <p:spPr>
          <a:xfrm>
            <a:off x="730092" y="2443162"/>
            <a:ext cx="190500" cy="190500"/>
          </a:xfrm>
          <a:prstGeom prst="rect">
            <a:avLst/>
          </a:prstGeom>
        </p:spPr>
      </p:pic>
      <p:sp>
        <p:nvSpPr>
          <p:cNvPr id="12" name="TextBox 11"/>
          <p:cNvSpPr txBox="1"/>
          <p:nvPr/>
        </p:nvSpPr>
        <p:spPr>
          <a:xfrm>
            <a:off x="691992" y="3487607"/>
            <a:ext cx="4924425" cy="461665"/>
          </a:xfrm>
          <a:prstGeom prst="rect">
            <a:avLst/>
          </a:prstGeom>
          <a:noFill/>
        </p:spPr>
        <p:txBody>
          <a:bodyPr wrap="square" lIns="47625" tIns="0" rIns="0" bIns="0" anchor="t">
            <a:spAutoFit/>
          </a:bodyPr>
          <a:lstStyle/>
          <a:p>
            <a:pPr algn="l">
              <a:lnSpc>
                <a:spcPts val="1800"/>
              </a:lnSpc>
            </a:pPr>
            <a:r>
              <a:rPr sz="1500" b="1" i="0" u="none" dirty="0">
                <a:solidFill>
                  <a:srgbClr val="334155"/>
                </a:solidFill>
                <a:latin typeface="Roboto"/>
              </a:rPr>
              <a:t>T</a:t>
            </a:r>
            <a:r>
              <a:rPr lang="en-US" sz="1500" b="1" i="0" u="none" dirty="0">
                <a:solidFill>
                  <a:srgbClr val="334155"/>
                </a:solidFill>
                <a:latin typeface="Roboto"/>
              </a:rPr>
              <a:t>h</a:t>
            </a:r>
            <a:r>
              <a:rPr sz="1500" b="1" i="0" u="none" dirty="0">
                <a:solidFill>
                  <a:srgbClr val="334155"/>
                </a:solidFill>
                <a:latin typeface="Roboto"/>
              </a:rPr>
              <a:t>u </a:t>
            </a:r>
            <a:r>
              <a:rPr sz="1500" b="1" i="0" u="none" dirty="0" err="1">
                <a:solidFill>
                  <a:srgbClr val="334155"/>
                </a:solidFill>
                <a:latin typeface="Roboto"/>
              </a:rPr>
              <a:t>nhập</a:t>
            </a:r>
            <a:r>
              <a:rPr sz="1500" b="1" i="0" u="none" dirty="0">
                <a:solidFill>
                  <a:srgbClr val="334155"/>
                </a:solidFill>
                <a:latin typeface="Roboto"/>
              </a:rPr>
              <a:t> SXKD:</a:t>
            </a:r>
            <a:r>
              <a:rPr sz="1500" b="0" i="0" u="none" dirty="0">
                <a:solidFill>
                  <a:srgbClr val="334155"/>
                </a:solidFill>
                <a:latin typeface="Roboto"/>
              </a:rPr>
              <a:t> </a:t>
            </a:r>
            <a:r>
              <a:rPr sz="1500" b="0" i="0" u="none" dirty="0" err="1">
                <a:solidFill>
                  <a:srgbClr val="334155"/>
                </a:solidFill>
                <a:latin typeface="Roboto"/>
              </a:rPr>
              <a:t>Ngành</a:t>
            </a:r>
            <a:r>
              <a:rPr sz="1500" b="0" i="0" u="none" dirty="0">
                <a:solidFill>
                  <a:srgbClr val="334155"/>
                </a:solidFill>
                <a:latin typeface="Roboto"/>
              </a:rPr>
              <a:t> </a:t>
            </a:r>
            <a:r>
              <a:rPr sz="1500" b="0" i="0" u="none" dirty="0" err="1">
                <a:solidFill>
                  <a:srgbClr val="334155"/>
                </a:solidFill>
                <a:latin typeface="Roboto"/>
              </a:rPr>
              <a:t>nghề</a:t>
            </a:r>
            <a:r>
              <a:rPr sz="1500" b="0" i="0" u="none" dirty="0">
                <a:solidFill>
                  <a:srgbClr val="334155"/>
                </a:solidFill>
                <a:latin typeface="Roboto"/>
              </a:rPr>
              <a:t> </a:t>
            </a:r>
            <a:r>
              <a:rPr sz="1500" b="0" i="0" u="none" dirty="0" err="1">
                <a:solidFill>
                  <a:srgbClr val="334155"/>
                </a:solidFill>
                <a:latin typeface="Roboto"/>
              </a:rPr>
              <a:t>đăng</a:t>
            </a:r>
            <a:r>
              <a:rPr sz="1500" b="0" i="0" u="none" dirty="0">
                <a:solidFill>
                  <a:srgbClr val="334155"/>
                </a:solidFill>
                <a:latin typeface="Roboto"/>
              </a:rPr>
              <a:t> </a:t>
            </a:r>
            <a:r>
              <a:rPr sz="1500" b="0" i="0" u="none" dirty="0" err="1">
                <a:solidFill>
                  <a:srgbClr val="334155"/>
                </a:solidFill>
                <a:latin typeface="Roboto"/>
              </a:rPr>
              <a:t>ký</a:t>
            </a:r>
            <a:r>
              <a:rPr sz="1500" b="0" i="0" u="none" dirty="0">
                <a:solidFill>
                  <a:srgbClr val="334155"/>
                </a:solidFill>
                <a:latin typeface="Roboto"/>
              </a:rPr>
              <a:t> &amp; </a:t>
            </a:r>
            <a:r>
              <a:rPr sz="1500" b="0" i="0" u="none" dirty="0" err="1">
                <a:solidFill>
                  <a:srgbClr val="334155"/>
                </a:solidFill>
                <a:latin typeface="Roboto"/>
              </a:rPr>
              <a:t>hoạt</a:t>
            </a:r>
            <a:r>
              <a:rPr sz="1500" b="0" i="0" u="none" dirty="0">
                <a:solidFill>
                  <a:srgbClr val="334155"/>
                </a:solidFill>
                <a:latin typeface="Roboto"/>
              </a:rPr>
              <a:t> </a:t>
            </a:r>
            <a:r>
              <a:rPr sz="1500" b="0" i="0" u="none" dirty="0" err="1">
                <a:solidFill>
                  <a:srgbClr val="334155"/>
                </a:solidFill>
                <a:latin typeface="Roboto"/>
              </a:rPr>
              <a:t>động</a:t>
            </a:r>
            <a:r>
              <a:rPr sz="1500" b="0" i="0" u="none" dirty="0">
                <a:solidFill>
                  <a:srgbClr val="334155"/>
                </a:solidFill>
                <a:latin typeface="Roboto"/>
              </a:rPr>
              <a:t> </a:t>
            </a:r>
            <a:r>
              <a:rPr sz="1500" b="0" i="0" u="none" dirty="0" err="1">
                <a:solidFill>
                  <a:srgbClr val="334155"/>
                </a:solidFill>
                <a:latin typeface="Roboto"/>
              </a:rPr>
              <a:t>dầu</a:t>
            </a:r>
            <a:r>
              <a:rPr sz="1500" b="0" i="0" u="none" dirty="0">
                <a:solidFill>
                  <a:srgbClr val="334155"/>
                </a:solidFill>
                <a:latin typeface="Roboto"/>
              </a:rPr>
              <a:t> </a:t>
            </a:r>
            <a:r>
              <a:rPr sz="1500" b="0" i="0" u="none" dirty="0" err="1">
                <a:solidFill>
                  <a:srgbClr val="334155"/>
                </a:solidFill>
                <a:latin typeface="Roboto"/>
              </a:rPr>
              <a:t>khí</a:t>
            </a:r>
            <a:r>
              <a:rPr sz="1500" b="0" i="0" u="none" dirty="0">
                <a:solidFill>
                  <a:srgbClr val="334155"/>
                </a:solidFill>
                <a:latin typeface="Roboto"/>
              </a:rPr>
              <a:t>.</a:t>
            </a:r>
          </a:p>
        </p:txBody>
      </p:sp>
      <p:sp>
        <p:nvSpPr>
          <p:cNvPr id="14" name="TextBox 13"/>
          <p:cNvSpPr txBox="1"/>
          <p:nvPr/>
        </p:nvSpPr>
        <p:spPr>
          <a:xfrm>
            <a:off x="691992" y="4166263"/>
            <a:ext cx="4733925" cy="685800"/>
          </a:xfrm>
          <a:prstGeom prst="rect">
            <a:avLst/>
          </a:prstGeom>
          <a:noFill/>
        </p:spPr>
        <p:txBody>
          <a:bodyPr wrap="square" lIns="47625" tIns="0" rIns="0" bIns="0" anchor="t">
            <a:spAutoFit/>
          </a:bodyPr>
          <a:lstStyle/>
          <a:p>
            <a:pPr algn="l">
              <a:lnSpc>
                <a:spcPts val="1800"/>
              </a:lnSpc>
            </a:pPr>
            <a:r>
              <a:rPr sz="1500" b="1" i="0" u="none" dirty="0">
                <a:solidFill>
                  <a:srgbClr val="334155"/>
                </a:solidFill>
                <a:latin typeface="Roboto"/>
              </a:rPr>
              <a:t>Thu </a:t>
            </a:r>
            <a:r>
              <a:rPr sz="1500" b="1" i="0" u="none" dirty="0" err="1">
                <a:solidFill>
                  <a:srgbClr val="334155"/>
                </a:solidFill>
                <a:latin typeface="Roboto"/>
              </a:rPr>
              <a:t>nhập</a:t>
            </a:r>
            <a:r>
              <a:rPr sz="1500" b="1" i="0" u="none" dirty="0">
                <a:solidFill>
                  <a:srgbClr val="334155"/>
                </a:solidFill>
                <a:latin typeface="Roboto"/>
              </a:rPr>
              <a:t> </a:t>
            </a:r>
            <a:r>
              <a:rPr sz="1500" b="1" i="0" u="none" dirty="0" err="1">
                <a:solidFill>
                  <a:srgbClr val="334155"/>
                </a:solidFill>
                <a:latin typeface="Roboto"/>
              </a:rPr>
              <a:t>khác</a:t>
            </a:r>
            <a:r>
              <a:rPr sz="1500" b="1" i="0" u="none" dirty="0">
                <a:solidFill>
                  <a:srgbClr val="334155"/>
                </a:solidFill>
                <a:latin typeface="Roboto"/>
              </a:rPr>
              <a:t>:</a:t>
            </a:r>
            <a:r>
              <a:rPr sz="1500" b="0" i="0" u="none" dirty="0">
                <a:solidFill>
                  <a:srgbClr val="334155"/>
                </a:solidFill>
                <a:latin typeface="Roboto"/>
              </a:rPr>
              <a:t> </a:t>
            </a:r>
            <a:r>
              <a:rPr sz="1500" b="0" i="0" u="none" dirty="0" err="1">
                <a:solidFill>
                  <a:srgbClr val="334155"/>
                </a:solidFill>
                <a:latin typeface="Roboto"/>
              </a:rPr>
              <a:t>Chuyển</a:t>
            </a:r>
            <a:r>
              <a:rPr sz="1500" b="0" i="0" u="none" dirty="0">
                <a:solidFill>
                  <a:srgbClr val="334155"/>
                </a:solidFill>
                <a:latin typeface="Roboto"/>
              </a:rPr>
              <a:t> </a:t>
            </a:r>
            <a:r>
              <a:rPr sz="1500" b="0" i="0" u="none" dirty="0" err="1">
                <a:solidFill>
                  <a:srgbClr val="334155"/>
                </a:solidFill>
                <a:latin typeface="Roboto"/>
              </a:rPr>
              <a:t>nhượng</a:t>
            </a:r>
            <a:r>
              <a:rPr sz="1500" b="0" i="0" u="none" dirty="0">
                <a:solidFill>
                  <a:srgbClr val="334155"/>
                </a:solidFill>
                <a:latin typeface="Roboto"/>
              </a:rPr>
              <a:t> </a:t>
            </a:r>
            <a:r>
              <a:rPr sz="1500" b="0" i="0" u="none" dirty="0" err="1">
                <a:solidFill>
                  <a:srgbClr val="334155"/>
                </a:solidFill>
                <a:latin typeface="Roboto"/>
              </a:rPr>
              <a:t>vốn</a:t>
            </a:r>
            <a:r>
              <a:rPr sz="1500" b="0" i="0" u="none" dirty="0">
                <a:solidFill>
                  <a:srgbClr val="334155"/>
                </a:solidFill>
                <a:latin typeface="Roboto"/>
              </a:rPr>
              <a:t>, </a:t>
            </a:r>
            <a:r>
              <a:rPr sz="1500" b="0" i="0" u="none" dirty="0" err="1">
                <a:solidFill>
                  <a:srgbClr val="334155"/>
                </a:solidFill>
                <a:latin typeface="Roboto"/>
              </a:rPr>
              <a:t>chứng</a:t>
            </a:r>
            <a:r>
              <a:rPr sz="1500" b="0" i="0" u="none" dirty="0">
                <a:solidFill>
                  <a:srgbClr val="334155"/>
                </a:solidFill>
                <a:latin typeface="Roboto"/>
              </a:rPr>
              <a:t> </a:t>
            </a:r>
            <a:r>
              <a:rPr sz="1500" b="0" i="0" u="none" dirty="0" err="1">
                <a:solidFill>
                  <a:srgbClr val="334155"/>
                </a:solidFill>
                <a:latin typeface="Roboto"/>
              </a:rPr>
              <a:t>khoán</a:t>
            </a:r>
            <a:r>
              <a:rPr sz="1500" b="0" i="0" u="none" dirty="0">
                <a:solidFill>
                  <a:srgbClr val="334155"/>
                </a:solidFill>
                <a:latin typeface="Roboto"/>
              </a:rPr>
              <a:t>, BĐS, </a:t>
            </a:r>
            <a:r>
              <a:rPr sz="1500" b="0" i="0" u="none" dirty="0" err="1">
                <a:solidFill>
                  <a:srgbClr val="334155"/>
                </a:solidFill>
                <a:latin typeface="Roboto"/>
              </a:rPr>
              <a:t>dự</a:t>
            </a:r>
            <a:r>
              <a:rPr sz="1500" b="0" i="0" u="none" dirty="0">
                <a:solidFill>
                  <a:srgbClr val="334155"/>
                </a:solidFill>
                <a:latin typeface="Roboto"/>
              </a:rPr>
              <a:t> </a:t>
            </a:r>
            <a:r>
              <a:rPr sz="1500" b="0" i="0" u="none" dirty="0" err="1">
                <a:solidFill>
                  <a:srgbClr val="334155"/>
                </a:solidFill>
                <a:latin typeface="Roboto"/>
              </a:rPr>
              <a:t>án</a:t>
            </a:r>
            <a:r>
              <a:rPr sz="1500" b="0" i="0" u="none" dirty="0">
                <a:solidFill>
                  <a:srgbClr val="334155"/>
                </a:solidFill>
                <a:latin typeface="Roboto"/>
              </a:rPr>
              <a:t> </a:t>
            </a:r>
            <a:r>
              <a:rPr sz="1500" b="0" i="0" u="none" dirty="0" err="1">
                <a:solidFill>
                  <a:srgbClr val="334155"/>
                </a:solidFill>
                <a:latin typeface="Roboto"/>
              </a:rPr>
              <a:t>đầu</a:t>
            </a:r>
            <a:r>
              <a:rPr sz="1500" b="0" i="0" u="none" dirty="0">
                <a:solidFill>
                  <a:srgbClr val="334155"/>
                </a:solidFill>
                <a:latin typeface="Roboto"/>
              </a:rPr>
              <a:t> </a:t>
            </a:r>
            <a:r>
              <a:rPr sz="1500" b="0" i="0" u="none" dirty="0" err="1">
                <a:solidFill>
                  <a:srgbClr val="334155"/>
                </a:solidFill>
                <a:latin typeface="Roboto"/>
              </a:rPr>
              <a:t>tư</a:t>
            </a:r>
            <a:r>
              <a:rPr sz="1500" b="0" i="0" u="none" dirty="0">
                <a:solidFill>
                  <a:srgbClr val="334155"/>
                </a:solidFill>
                <a:latin typeface="Roboto"/>
              </a:rPr>
              <a:t>; </a:t>
            </a:r>
            <a:r>
              <a:rPr sz="1500" b="0" i="0" u="none" dirty="0" err="1">
                <a:solidFill>
                  <a:srgbClr val="334155"/>
                </a:solidFill>
                <a:latin typeface="Roboto"/>
              </a:rPr>
              <a:t>lãi</a:t>
            </a:r>
            <a:r>
              <a:rPr sz="1500" b="0" i="0" u="none" dirty="0">
                <a:solidFill>
                  <a:srgbClr val="334155"/>
                </a:solidFill>
                <a:latin typeface="Roboto"/>
              </a:rPr>
              <a:t> </a:t>
            </a:r>
            <a:r>
              <a:rPr sz="1500" b="0" i="0" u="none" dirty="0" err="1">
                <a:solidFill>
                  <a:srgbClr val="334155"/>
                </a:solidFill>
                <a:latin typeface="Roboto"/>
              </a:rPr>
              <a:t>tiền</a:t>
            </a:r>
            <a:r>
              <a:rPr sz="1500" b="0" i="0" u="none" dirty="0">
                <a:solidFill>
                  <a:srgbClr val="334155"/>
                </a:solidFill>
                <a:latin typeface="Roboto"/>
              </a:rPr>
              <a:t> </a:t>
            </a:r>
            <a:r>
              <a:rPr sz="1500" b="0" i="0" u="none" dirty="0" err="1">
                <a:solidFill>
                  <a:srgbClr val="334155"/>
                </a:solidFill>
                <a:latin typeface="Roboto"/>
              </a:rPr>
              <a:t>gửi</a:t>
            </a:r>
            <a:r>
              <a:rPr sz="1500" b="0" i="0" u="none" dirty="0">
                <a:solidFill>
                  <a:srgbClr val="334155"/>
                </a:solidFill>
                <a:latin typeface="Roboto"/>
              </a:rPr>
              <a:t>/</a:t>
            </a:r>
            <a:r>
              <a:rPr sz="1500" b="0" i="0" u="none" dirty="0" err="1">
                <a:solidFill>
                  <a:srgbClr val="334155"/>
                </a:solidFill>
                <a:latin typeface="Roboto"/>
              </a:rPr>
              <a:t>cho</a:t>
            </a:r>
            <a:r>
              <a:rPr sz="1500" b="0" i="0" u="none" dirty="0">
                <a:solidFill>
                  <a:srgbClr val="334155"/>
                </a:solidFill>
                <a:latin typeface="Roboto"/>
              </a:rPr>
              <a:t> </a:t>
            </a:r>
            <a:r>
              <a:rPr sz="1500" b="0" i="0" u="none" dirty="0" err="1">
                <a:solidFill>
                  <a:srgbClr val="334155"/>
                </a:solidFill>
                <a:latin typeface="Roboto"/>
              </a:rPr>
              <a:t>vay</a:t>
            </a:r>
            <a:r>
              <a:rPr sz="1500" b="0" i="0" u="none" dirty="0">
                <a:solidFill>
                  <a:srgbClr val="334155"/>
                </a:solidFill>
                <a:latin typeface="Roboto"/>
              </a:rPr>
              <a:t>; </a:t>
            </a:r>
            <a:r>
              <a:rPr sz="1500" b="0" i="0" u="none" dirty="0" err="1">
                <a:solidFill>
                  <a:srgbClr val="334155"/>
                </a:solidFill>
                <a:latin typeface="Roboto"/>
              </a:rPr>
              <a:t>chênh</a:t>
            </a:r>
            <a:r>
              <a:rPr sz="1500" b="0" i="0" u="none" dirty="0">
                <a:solidFill>
                  <a:srgbClr val="334155"/>
                </a:solidFill>
                <a:latin typeface="Roboto"/>
              </a:rPr>
              <a:t> </a:t>
            </a:r>
            <a:r>
              <a:rPr sz="1500" b="0" i="0" u="none" dirty="0" err="1">
                <a:solidFill>
                  <a:srgbClr val="334155"/>
                </a:solidFill>
                <a:latin typeface="Roboto"/>
              </a:rPr>
              <a:t>lệch</a:t>
            </a:r>
            <a:r>
              <a:rPr sz="1500" b="0" i="0" u="none" dirty="0">
                <a:solidFill>
                  <a:srgbClr val="334155"/>
                </a:solidFill>
                <a:latin typeface="Roboto"/>
              </a:rPr>
              <a:t> </a:t>
            </a:r>
            <a:r>
              <a:rPr sz="1500" b="0" i="0" u="none" dirty="0" err="1">
                <a:solidFill>
                  <a:srgbClr val="334155"/>
                </a:solidFill>
                <a:latin typeface="Roboto"/>
              </a:rPr>
              <a:t>tỷ</a:t>
            </a:r>
            <a:r>
              <a:rPr sz="1500" b="0" i="0" u="none" dirty="0">
                <a:solidFill>
                  <a:srgbClr val="334155"/>
                </a:solidFill>
                <a:latin typeface="Roboto"/>
              </a:rPr>
              <a:t> </a:t>
            </a:r>
            <a:r>
              <a:rPr sz="1500" b="0" i="0" u="none" dirty="0" err="1">
                <a:solidFill>
                  <a:srgbClr val="334155"/>
                </a:solidFill>
                <a:latin typeface="Roboto"/>
              </a:rPr>
              <a:t>giá</a:t>
            </a:r>
            <a:r>
              <a:rPr sz="1500" b="0" i="0" u="none" dirty="0">
                <a:solidFill>
                  <a:srgbClr val="334155"/>
                </a:solidFill>
                <a:latin typeface="Roboto"/>
              </a:rPr>
              <a:t>; </a:t>
            </a:r>
            <a:r>
              <a:rPr sz="1500" b="0" i="0" u="none" dirty="0" err="1">
                <a:solidFill>
                  <a:srgbClr val="334155"/>
                </a:solidFill>
                <a:latin typeface="Roboto"/>
              </a:rPr>
              <a:t>bản</a:t>
            </a:r>
            <a:r>
              <a:rPr sz="1500" b="0" i="0" u="none" dirty="0">
                <a:solidFill>
                  <a:srgbClr val="334155"/>
                </a:solidFill>
                <a:latin typeface="Roboto"/>
              </a:rPr>
              <a:t> </a:t>
            </a:r>
            <a:r>
              <a:rPr sz="1500" b="0" i="0" u="none" dirty="0" err="1">
                <a:solidFill>
                  <a:srgbClr val="334155"/>
                </a:solidFill>
                <a:latin typeface="Roboto"/>
              </a:rPr>
              <a:t>quyền</a:t>
            </a:r>
            <a:r>
              <a:rPr sz="1500" b="0" i="0" u="none" dirty="0">
                <a:solidFill>
                  <a:srgbClr val="334155"/>
                </a:solidFill>
                <a:latin typeface="Roboto"/>
              </a:rPr>
              <a:t>; </a:t>
            </a:r>
            <a:r>
              <a:rPr sz="1500" b="0" i="0" u="none" dirty="0" err="1">
                <a:solidFill>
                  <a:srgbClr val="334155"/>
                </a:solidFill>
                <a:latin typeface="Roboto"/>
              </a:rPr>
              <a:t>quà</a:t>
            </a:r>
            <a:r>
              <a:rPr sz="1500" b="0" i="0" u="none" dirty="0">
                <a:solidFill>
                  <a:srgbClr val="334155"/>
                </a:solidFill>
                <a:latin typeface="Roboto"/>
              </a:rPr>
              <a:t> </a:t>
            </a:r>
            <a:r>
              <a:rPr sz="1500" b="0" i="0" u="none" dirty="0" err="1">
                <a:solidFill>
                  <a:srgbClr val="334155"/>
                </a:solidFill>
                <a:latin typeface="Roboto"/>
              </a:rPr>
              <a:t>biếu</a:t>
            </a:r>
            <a:r>
              <a:rPr sz="1500" b="0" i="0" u="none" dirty="0">
                <a:solidFill>
                  <a:srgbClr val="334155"/>
                </a:solidFill>
                <a:latin typeface="Roboto"/>
              </a:rPr>
              <a:t>, </a:t>
            </a:r>
            <a:r>
              <a:rPr sz="1500" b="0" i="0" u="none" dirty="0" err="1">
                <a:solidFill>
                  <a:srgbClr val="334155"/>
                </a:solidFill>
                <a:latin typeface="Roboto"/>
              </a:rPr>
              <a:t>quà</a:t>
            </a:r>
            <a:r>
              <a:rPr sz="1500" b="0" i="0" u="none" dirty="0">
                <a:solidFill>
                  <a:srgbClr val="334155"/>
                </a:solidFill>
                <a:latin typeface="Roboto"/>
              </a:rPr>
              <a:t> </a:t>
            </a:r>
            <a:r>
              <a:rPr sz="1500" b="0" i="0" u="none" dirty="0" err="1">
                <a:solidFill>
                  <a:srgbClr val="334155"/>
                </a:solidFill>
                <a:latin typeface="Roboto"/>
              </a:rPr>
              <a:t>tặng</a:t>
            </a:r>
            <a:r>
              <a:rPr sz="1500" b="0" i="0" u="none" dirty="0">
                <a:solidFill>
                  <a:srgbClr val="334155"/>
                </a:solidFill>
                <a:latin typeface="Roboto"/>
              </a:rPr>
              <a:t>.</a:t>
            </a:r>
          </a:p>
        </p:txBody>
      </p:sp>
      <p:pic>
        <p:nvPicPr>
          <p:cNvPr id="15" name="Picture 14" descr="image.png"/>
          <p:cNvPicPr>
            <a:picLocks noChangeAspect="1"/>
          </p:cNvPicPr>
          <p:nvPr/>
        </p:nvPicPr>
        <p:blipFill>
          <a:blip r:embed="rId7"/>
          <a:stretch>
            <a:fillRect/>
          </a:stretch>
        </p:blipFill>
        <p:spPr>
          <a:xfrm>
            <a:off x="6191250" y="2383631"/>
            <a:ext cx="190500" cy="190500"/>
          </a:xfrm>
          <a:prstGeom prst="rect">
            <a:avLst/>
          </a:prstGeom>
        </p:spPr>
      </p:pic>
      <p:sp>
        <p:nvSpPr>
          <p:cNvPr id="17" name="TextBox 16"/>
          <p:cNvSpPr txBox="1"/>
          <p:nvPr/>
        </p:nvSpPr>
        <p:spPr>
          <a:xfrm>
            <a:off x="6238876" y="3313925"/>
            <a:ext cx="4914900" cy="692497"/>
          </a:xfrm>
          <a:prstGeom prst="rect">
            <a:avLst/>
          </a:prstGeom>
          <a:noFill/>
        </p:spPr>
        <p:txBody>
          <a:bodyPr wrap="square" lIns="47625" tIns="0" rIns="0" bIns="0" anchor="t">
            <a:spAutoFit/>
          </a:bodyPr>
          <a:lstStyle/>
          <a:p>
            <a:pPr algn="l">
              <a:lnSpc>
                <a:spcPts val="1800"/>
              </a:lnSpc>
            </a:pPr>
            <a:r>
              <a:rPr sz="1500" b="1" i="0" u="none" dirty="0" err="1">
                <a:solidFill>
                  <a:srgbClr val="334155"/>
                </a:solidFill>
                <a:latin typeface="Roboto"/>
              </a:rPr>
              <a:t>Miễn</a:t>
            </a:r>
            <a:r>
              <a:rPr sz="1500" b="1" i="0" u="none" dirty="0">
                <a:solidFill>
                  <a:srgbClr val="334155"/>
                </a:solidFill>
                <a:latin typeface="Roboto"/>
              </a:rPr>
              <a:t> </a:t>
            </a:r>
            <a:r>
              <a:rPr sz="1500" b="1" i="0" u="none" dirty="0" err="1">
                <a:solidFill>
                  <a:srgbClr val="334155"/>
                </a:solidFill>
                <a:latin typeface="Roboto"/>
              </a:rPr>
              <a:t>thuế</a:t>
            </a:r>
            <a:r>
              <a:rPr sz="1500" b="1" i="0" u="none" dirty="0">
                <a:solidFill>
                  <a:srgbClr val="334155"/>
                </a:solidFill>
                <a:latin typeface="Roboto"/>
              </a:rPr>
              <a:t> </a:t>
            </a:r>
            <a:r>
              <a:rPr sz="1500" b="1" i="0" u="none" dirty="0" err="1">
                <a:solidFill>
                  <a:srgbClr val="334155"/>
                </a:solidFill>
                <a:latin typeface="Roboto"/>
              </a:rPr>
              <a:t>vô</a:t>
            </a:r>
            <a:r>
              <a:rPr sz="1500" b="1" i="0" u="none" dirty="0">
                <a:solidFill>
                  <a:srgbClr val="334155"/>
                </a:solidFill>
                <a:latin typeface="Roboto"/>
              </a:rPr>
              <a:t> </a:t>
            </a:r>
            <a:r>
              <a:rPr sz="1500" b="1" i="0" u="none" dirty="0" err="1">
                <a:solidFill>
                  <a:srgbClr val="334155"/>
                </a:solidFill>
                <a:latin typeface="Roboto"/>
              </a:rPr>
              <a:t>thời</a:t>
            </a:r>
            <a:r>
              <a:rPr sz="1500" b="1" i="0" u="none" dirty="0">
                <a:solidFill>
                  <a:srgbClr val="334155"/>
                </a:solidFill>
                <a:latin typeface="Roboto"/>
              </a:rPr>
              <a:t> </a:t>
            </a:r>
            <a:r>
              <a:rPr sz="1500" b="1" i="0" u="none" dirty="0" err="1">
                <a:solidFill>
                  <a:srgbClr val="334155"/>
                </a:solidFill>
                <a:latin typeface="Roboto"/>
              </a:rPr>
              <a:t>hạn</a:t>
            </a:r>
            <a:r>
              <a:rPr sz="1500" b="1" i="0" u="none" dirty="0">
                <a:solidFill>
                  <a:srgbClr val="334155"/>
                </a:solidFill>
                <a:latin typeface="Roboto"/>
              </a:rPr>
              <a:t>:</a:t>
            </a:r>
            <a:r>
              <a:rPr sz="1500" b="0" i="0" u="none" dirty="0">
                <a:solidFill>
                  <a:srgbClr val="334155"/>
                </a:solidFill>
                <a:latin typeface="Roboto"/>
              </a:rPr>
              <a:t> </a:t>
            </a:r>
            <a:r>
              <a:rPr sz="1500" b="0" i="0" u="none" dirty="0" err="1">
                <a:solidFill>
                  <a:srgbClr val="334155"/>
                </a:solidFill>
                <a:latin typeface="Roboto"/>
              </a:rPr>
              <a:t>Áp</a:t>
            </a:r>
            <a:r>
              <a:rPr sz="1500" b="0" i="0" u="none" dirty="0">
                <a:solidFill>
                  <a:srgbClr val="334155"/>
                </a:solidFill>
                <a:latin typeface="Roboto"/>
              </a:rPr>
              <a:t> </a:t>
            </a:r>
            <a:r>
              <a:rPr sz="1500" b="0" i="0" u="none" dirty="0" err="1">
                <a:solidFill>
                  <a:srgbClr val="334155"/>
                </a:solidFill>
                <a:latin typeface="Roboto"/>
              </a:rPr>
              <a:t>dụng</a:t>
            </a:r>
            <a:r>
              <a:rPr sz="1500" b="0" i="0" u="none" dirty="0">
                <a:solidFill>
                  <a:srgbClr val="334155"/>
                </a:solidFill>
                <a:latin typeface="Roboto"/>
              </a:rPr>
              <a:t> </a:t>
            </a:r>
            <a:r>
              <a:rPr sz="1500" b="0" i="0" u="none" dirty="0" err="1">
                <a:solidFill>
                  <a:srgbClr val="334155"/>
                </a:solidFill>
                <a:latin typeface="Roboto"/>
              </a:rPr>
              <a:t>cho</a:t>
            </a:r>
            <a:r>
              <a:rPr sz="1500" b="0" i="0" u="none" dirty="0">
                <a:solidFill>
                  <a:srgbClr val="334155"/>
                </a:solidFill>
                <a:latin typeface="Roboto"/>
              </a:rPr>
              <a:t> </a:t>
            </a:r>
            <a:r>
              <a:rPr sz="1500" b="0" i="0" u="none" dirty="0" err="1">
                <a:solidFill>
                  <a:srgbClr val="334155"/>
                </a:solidFill>
                <a:latin typeface="Roboto"/>
              </a:rPr>
              <a:t>lĩnh</a:t>
            </a:r>
            <a:r>
              <a:rPr sz="1500" b="0" i="0" u="none" dirty="0">
                <a:solidFill>
                  <a:srgbClr val="334155"/>
                </a:solidFill>
                <a:latin typeface="Roboto"/>
              </a:rPr>
              <a:t> </a:t>
            </a:r>
            <a:r>
              <a:rPr sz="1500" b="0" i="0" u="none" dirty="0" err="1">
                <a:solidFill>
                  <a:srgbClr val="334155"/>
                </a:solidFill>
                <a:latin typeface="Roboto"/>
              </a:rPr>
              <a:t>vực</a:t>
            </a:r>
            <a:r>
              <a:rPr sz="1500" b="0" i="0" u="none" dirty="0">
                <a:solidFill>
                  <a:srgbClr val="334155"/>
                </a:solidFill>
                <a:latin typeface="Roboto"/>
              </a:rPr>
              <a:t> </a:t>
            </a:r>
            <a:r>
              <a:rPr sz="1500" b="0" i="0" u="none" dirty="0" err="1">
                <a:solidFill>
                  <a:srgbClr val="334155"/>
                </a:solidFill>
                <a:latin typeface="Roboto"/>
              </a:rPr>
              <a:t>nông</a:t>
            </a:r>
            <a:r>
              <a:rPr sz="1500" b="0" i="0" u="none" dirty="0">
                <a:solidFill>
                  <a:srgbClr val="334155"/>
                </a:solidFill>
                <a:latin typeface="Roboto"/>
              </a:rPr>
              <a:t> - </a:t>
            </a:r>
            <a:r>
              <a:rPr sz="1500" b="0" i="0" u="none" dirty="0" err="1">
                <a:solidFill>
                  <a:srgbClr val="334155"/>
                </a:solidFill>
                <a:latin typeface="Roboto"/>
              </a:rPr>
              <a:t>thủy</a:t>
            </a:r>
            <a:r>
              <a:rPr sz="1500" b="0" i="0" u="none" dirty="0">
                <a:solidFill>
                  <a:srgbClr val="334155"/>
                </a:solidFill>
                <a:latin typeface="Roboto"/>
              </a:rPr>
              <a:t> </a:t>
            </a:r>
            <a:r>
              <a:rPr sz="1500" b="0" i="0" u="none" dirty="0" err="1">
                <a:solidFill>
                  <a:srgbClr val="334155"/>
                </a:solidFill>
                <a:latin typeface="Roboto"/>
              </a:rPr>
              <a:t>sản</a:t>
            </a:r>
            <a:r>
              <a:rPr sz="1500" b="0" i="0" u="none" dirty="0">
                <a:solidFill>
                  <a:srgbClr val="334155"/>
                </a:solidFill>
                <a:latin typeface="Roboto"/>
              </a:rPr>
              <a:t> </a:t>
            </a:r>
            <a:r>
              <a:rPr sz="1500" b="0" i="0" u="none" dirty="0" err="1">
                <a:solidFill>
                  <a:srgbClr val="334155"/>
                </a:solidFill>
                <a:latin typeface="Roboto"/>
              </a:rPr>
              <a:t>khó</a:t>
            </a:r>
            <a:r>
              <a:rPr sz="1500" b="0" i="0" u="none" dirty="0">
                <a:solidFill>
                  <a:srgbClr val="334155"/>
                </a:solidFill>
                <a:latin typeface="Roboto"/>
              </a:rPr>
              <a:t> </a:t>
            </a:r>
            <a:r>
              <a:rPr sz="1500" b="0" i="0" u="none" dirty="0" err="1">
                <a:solidFill>
                  <a:srgbClr val="334155"/>
                </a:solidFill>
                <a:latin typeface="Roboto"/>
              </a:rPr>
              <a:t>khăn</a:t>
            </a:r>
            <a:r>
              <a:rPr sz="1500" b="0" i="0" u="none" dirty="0">
                <a:solidFill>
                  <a:srgbClr val="334155"/>
                </a:solidFill>
                <a:latin typeface="Roboto"/>
              </a:rPr>
              <a:t>, </a:t>
            </a:r>
            <a:r>
              <a:rPr sz="1500" b="0" i="0" u="none" dirty="0" err="1">
                <a:solidFill>
                  <a:srgbClr val="334155"/>
                </a:solidFill>
                <a:latin typeface="Roboto"/>
              </a:rPr>
              <a:t>lao</a:t>
            </a:r>
            <a:r>
              <a:rPr sz="1500" b="0" i="0" u="none" dirty="0">
                <a:solidFill>
                  <a:srgbClr val="334155"/>
                </a:solidFill>
                <a:latin typeface="Roboto"/>
              </a:rPr>
              <a:t> </a:t>
            </a:r>
            <a:r>
              <a:rPr sz="1500" b="0" i="0" u="none" dirty="0" err="1">
                <a:solidFill>
                  <a:srgbClr val="334155"/>
                </a:solidFill>
                <a:latin typeface="Roboto"/>
              </a:rPr>
              <a:t>động</a:t>
            </a:r>
            <a:r>
              <a:rPr sz="1500" b="0" i="0" u="none" dirty="0">
                <a:solidFill>
                  <a:srgbClr val="334155"/>
                </a:solidFill>
                <a:latin typeface="Roboto"/>
              </a:rPr>
              <a:t> </a:t>
            </a:r>
            <a:r>
              <a:rPr sz="1500" b="0" i="0" u="none" dirty="0" err="1">
                <a:solidFill>
                  <a:srgbClr val="334155"/>
                </a:solidFill>
                <a:latin typeface="Roboto"/>
              </a:rPr>
              <a:t>khuyết</a:t>
            </a:r>
            <a:r>
              <a:rPr sz="1500" b="0" i="0" u="none" dirty="0">
                <a:solidFill>
                  <a:srgbClr val="334155"/>
                </a:solidFill>
                <a:latin typeface="Roboto"/>
              </a:rPr>
              <a:t> </a:t>
            </a:r>
            <a:r>
              <a:rPr sz="1500" b="0" i="0" u="none" dirty="0" err="1">
                <a:solidFill>
                  <a:srgbClr val="334155"/>
                </a:solidFill>
                <a:latin typeface="Roboto"/>
              </a:rPr>
              <a:t>tật</a:t>
            </a:r>
            <a:r>
              <a:rPr sz="1500" b="0" i="0" u="none" dirty="0">
                <a:solidFill>
                  <a:srgbClr val="334155"/>
                </a:solidFill>
                <a:latin typeface="Roboto"/>
              </a:rPr>
              <a:t>, </a:t>
            </a:r>
            <a:r>
              <a:rPr sz="1500" b="0" i="0" u="none" dirty="0" err="1">
                <a:solidFill>
                  <a:srgbClr val="334155"/>
                </a:solidFill>
                <a:latin typeface="Roboto"/>
              </a:rPr>
              <a:t>tài</a:t>
            </a:r>
            <a:r>
              <a:rPr sz="1500" b="0" i="0" u="none" dirty="0">
                <a:solidFill>
                  <a:srgbClr val="334155"/>
                </a:solidFill>
                <a:latin typeface="Roboto"/>
              </a:rPr>
              <a:t> </a:t>
            </a:r>
            <a:r>
              <a:rPr sz="1500" b="0" i="0" u="none" dirty="0" err="1">
                <a:solidFill>
                  <a:srgbClr val="334155"/>
                </a:solidFill>
                <a:latin typeface="Roboto"/>
              </a:rPr>
              <a:t>trợ</a:t>
            </a:r>
            <a:r>
              <a:rPr sz="1500" b="0" i="0" u="none" dirty="0">
                <a:solidFill>
                  <a:srgbClr val="334155"/>
                </a:solidFill>
                <a:latin typeface="Roboto"/>
              </a:rPr>
              <a:t> </a:t>
            </a:r>
            <a:r>
              <a:rPr sz="1500" b="0" i="0" u="none" dirty="0" err="1">
                <a:solidFill>
                  <a:srgbClr val="334155"/>
                </a:solidFill>
                <a:latin typeface="Roboto"/>
              </a:rPr>
              <a:t>xã</a:t>
            </a:r>
            <a:r>
              <a:rPr sz="1500" b="0" i="0" u="none" dirty="0">
                <a:solidFill>
                  <a:srgbClr val="334155"/>
                </a:solidFill>
                <a:latin typeface="Roboto"/>
              </a:rPr>
              <a:t> </a:t>
            </a:r>
            <a:r>
              <a:rPr sz="1500" b="0" i="0" u="none" dirty="0" err="1">
                <a:solidFill>
                  <a:srgbClr val="334155"/>
                </a:solidFill>
                <a:latin typeface="Roboto"/>
              </a:rPr>
              <a:t>hội</a:t>
            </a:r>
            <a:r>
              <a:rPr sz="1500" b="0" i="0" u="none" dirty="0">
                <a:solidFill>
                  <a:srgbClr val="334155"/>
                </a:solidFill>
                <a:latin typeface="Roboto"/>
              </a:rPr>
              <a:t>, </a:t>
            </a:r>
            <a:r>
              <a:rPr sz="1500" b="0" i="0" u="none" dirty="0" err="1">
                <a:solidFill>
                  <a:srgbClr val="334155"/>
                </a:solidFill>
                <a:latin typeface="Roboto"/>
              </a:rPr>
              <a:t>tín</a:t>
            </a:r>
            <a:r>
              <a:rPr sz="1500" b="0" i="0" u="none" dirty="0">
                <a:solidFill>
                  <a:srgbClr val="334155"/>
                </a:solidFill>
                <a:latin typeface="Roboto"/>
              </a:rPr>
              <a:t> </a:t>
            </a:r>
            <a:r>
              <a:rPr sz="1500" b="0" i="0" u="none" dirty="0" err="1">
                <a:solidFill>
                  <a:srgbClr val="334155"/>
                </a:solidFill>
                <a:latin typeface="Roboto"/>
              </a:rPr>
              <a:t>chỉ</a:t>
            </a:r>
            <a:r>
              <a:rPr sz="1500" b="0" i="0" u="none" dirty="0">
                <a:solidFill>
                  <a:srgbClr val="334155"/>
                </a:solidFill>
                <a:latin typeface="Roboto"/>
              </a:rPr>
              <a:t> carbon...</a:t>
            </a:r>
          </a:p>
        </p:txBody>
      </p:sp>
      <p:sp>
        <p:nvSpPr>
          <p:cNvPr id="19" name="TextBox 18"/>
          <p:cNvSpPr txBox="1"/>
          <p:nvPr/>
        </p:nvSpPr>
        <p:spPr>
          <a:xfrm>
            <a:off x="6286500" y="4194691"/>
            <a:ext cx="5105401" cy="461665"/>
          </a:xfrm>
          <a:prstGeom prst="rect">
            <a:avLst/>
          </a:prstGeom>
          <a:noFill/>
        </p:spPr>
        <p:txBody>
          <a:bodyPr wrap="square" lIns="47625" tIns="0" rIns="0" bIns="0" anchor="t">
            <a:spAutoFit/>
          </a:bodyPr>
          <a:lstStyle/>
          <a:p>
            <a:pPr algn="l">
              <a:lnSpc>
                <a:spcPts val="1800"/>
              </a:lnSpc>
            </a:pPr>
            <a:r>
              <a:rPr sz="1500" b="1" i="0" u="none" dirty="0" err="1">
                <a:solidFill>
                  <a:srgbClr val="334155"/>
                </a:solidFill>
                <a:latin typeface="Roboto"/>
              </a:rPr>
              <a:t>Miễn</a:t>
            </a:r>
            <a:r>
              <a:rPr sz="1500" b="1" i="0" u="none" dirty="0">
                <a:solidFill>
                  <a:srgbClr val="334155"/>
                </a:solidFill>
                <a:latin typeface="Roboto"/>
              </a:rPr>
              <a:t> </a:t>
            </a:r>
            <a:r>
              <a:rPr sz="1500" b="1" i="0" u="none" dirty="0" err="1">
                <a:solidFill>
                  <a:srgbClr val="334155"/>
                </a:solidFill>
                <a:latin typeface="Roboto"/>
              </a:rPr>
              <a:t>thuế</a:t>
            </a:r>
            <a:r>
              <a:rPr sz="1500" b="1" i="0" u="none" dirty="0">
                <a:solidFill>
                  <a:srgbClr val="334155"/>
                </a:solidFill>
                <a:latin typeface="Roboto"/>
              </a:rPr>
              <a:t> 03 </a:t>
            </a:r>
            <a:r>
              <a:rPr sz="1500" b="1" i="0" u="none" dirty="0" err="1">
                <a:solidFill>
                  <a:srgbClr val="334155"/>
                </a:solidFill>
                <a:latin typeface="Roboto"/>
              </a:rPr>
              <a:t>năm</a:t>
            </a:r>
            <a:r>
              <a:rPr sz="1500" b="1" i="0" u="none" dirty="0">
                <a:solidFill>
                  <a:srgbClr val="334155"/>
                </a:solidFill>
                <a:latin typeface="Roboto"/>
              </a:rPr>
              <a:t> </a:t>
            </a:r>
            <a:r>
              <a:rPr sz="1500" b="1" i="0" u="none" dirty="0" err="1">
                <a:solidFill>
                  <a:srgbClr val="334155"/>
                </a:solidFill>
                <a:latin typeface="Roboto"/>
              </a:rPr>
              <a:t>liên</a:t>
            </a:r>
            <a:r>
              <a:rPr sz="1500" b="1" i="0" u="none" dirty="0">
                <a:solidFill>
                  <a:srgbClr val="334155"/>
                </a:solidFill>
                <a:latin typeface="Roboto"/>
              </a:rPr>
              <a:t> </a:t>
            </a:r>
            <a:r>
              <a:rPr sz="1500" b="1" i="0" u="none" dirty="0" err="1">
                <a:solidFill>
                  <a:srgbClr val="334155"/>
                </a:solidFill>
                <a:latin typeface="Roboto"/>
              </a:rPr>
              <a:t>tục</a:t>
            </a:r>
            <a:r>
              <a:rPr sz="1500" b="1" i="0" u="none" dirty="0">
                <a:solidFill>
                  <a:srgbClr val="334155"/>
                </a:solidFill>
                <a:latin typeface="Roboto"/>
              </a:rPr>
              <a:t>:</a:t>
            </a:r>
            <a:r>
              <a:rPr sz="1500" b="0" i="0" u="none" dirty="0">
                <a:solidFill>
                  <a:srgbClr val="334155"/>
                </a:solidFill>
                <a:latin typeface="Roboto"/>
              </a:rPr>
              <a:t> </a:t>
            </a:r>
            <a:r>
              <a:rPr sz="1500" b="0" i="0" u="none" dirty="0" err="1">
                <a:solidFill>
                  <a:srgbClr val="334155"/>
                </a:solidFill>
                <a:latin typeface="Roboto"/>
              </a:rPr>
              <a:t>Áp</a:t>
            </a:r>
            <a:r>
              <a:rPr sz="1500" b="0" i="0" u="none" dirty="0">
                <a:solidFill>
                  <a:srgbClr val="334155"/>
                </a:solidFill>
                <a:latin typeface="Roboto"/>
              </a:rPr>
              <a:t> </a:t>
            </a:r>
            <a:r>
              <a:rPr sz="1500" b="0" i="0" u="none" dirty="0" err="1">
                <a:solidFill>
                  <a:srgbClr val="334155"/>
                </a:solidFill>
                <a:latin typeface="Roboto"/>
              </a:rPr>
              <a:t>dụng</a:t>
            </a:r>
            <a:r>
              <a:rPr sz="1500" b="0" i="0" u="none" dirty="0">
                <a:solidFill>
                  <a:srgbClr val="334155"/>
                </a:solidFill>
                <a:latin typeface="Roboto"/>
              </a:rPr>
              <a:t> </a:t>
            </a:r>
            <a:r>
              <a:rPr sz="1500" b="0" i="0" u="none" dirty="0" err="1">
                <a:solidFill>
                  <a:srgbClr val="334155"/>
                </a:solidFill>
                <a:latin typeface="Roboto"/>
              </a:rPr>
              <a:t>cho</a:t>
            </a:r>
            <a:r>
              <a:rPr sz="1500" b="0" i="0" u="none" dirty="0">
                <a:solidFill>
                  <a:srgbClr val="334155"/>
                </a:solidFill>
                <a:latin typeface="Roboto"/>
              </a:rPr>
              <a:t> khoa </a:t>
            </a:r>
            <a:r>
              <a:rPr sz="1500" b="0" i="0" u="none" dirty="0" err="1">
                <a:solidFill>
                  <a:srgbClr val="334155"/>
                </a:solidFill>
                <a:latin typeface="Roboto"/>
              </a:rPr>
              <a:t>học</a:t>
            </a:r>
            <a:r>
              <a:rPr sz="1500" b="0" i="0" u="none" dirty="0">
                <a:solidFill>
                  <a:srgbClr val="334155"/>
                </a:solidFill>
                <a:latin typeface="Roboto"/>
              </a:rPr>
              <a:t> </a:t>
            </a:r>
            <a:r>
              <a:rPr sz="1500" b="0" i="0" u="none" dirty="0" err="1">
                <a:solidFill>
                  <a:srgbClr val="334155"/>
                </a:solidFill>
                <a:latin typeface="Roboto"/>
              </a:rPr>
              <a:t>công</a:t>
            </a:r>
            <a:r>
              <a:rPr sz="1500" b="0" i="0" u="none" dirty="0">
                <a:solidFill>
                  <a:srgbClr val="334155"/>
                </a:solidFill>
                <a:latin typeface="Roboto"/>
              </a:rPr>
              <a:t> </a:t>
            </a:r>
            <a:r>
              <a:rPr sz="1500" b="0" i="0" u="none" dirty="0" err="1">
                <a:solidFill>
                  <a:srgbClr val="334155"/>
                </a:solidFill>
                <a:latin typeface="Roboto"/>
              </a:rPr>
              <a:t>nghệ</a:t>
            </a:r>
            <a:r>
              <a:rPr sz="1500" b="0" i="0" u="none" dirty="0">
                <a:solidFill>
                  <a:srgbClr val="334155"/>
                </a:solidFill>
                <a:latin typeface="Roboto"/>
              </a:rPr>
              <a:t>, </a:t>
            </a:r>
            <a:r>
              <a:rPr sz="1500" b="0" i="0" u="none" dirty="0" err="1">
                <a:solidFill>
                  <a:srgbClr val="334155"/>
                </a:solidFill>
                <a:latin typeface="Roboto"/>
              </a:rPr>
              <a:t>đổi</a:t>
            </a:r>
            <a:r>
              <a:rPr sz="1500" b="0" i="0" u="none" dirty="0">
                <a:solidFill>
                  <a:srgbClr val="334155"/>
                </a:solidFill>
                <a:latin typeface="Roboto"/>
              </a:rPr>
              <a:t> </a:t>
            </a:r>
            <a:r>
              <a:rPr sz="1500" b="0" i="0" u="none" dirty="0" err="1">
                <a:solidFill>
                  <a:srgbClr val="334155"/>
                </a:solidFill>
                <a:latin typeface="Roboto"/>
              </a:rPr>
              <a:t>mới</a:t>
            </a:r>
            <a:r>
              <a:rPr sz="1500" b="0" i="0" u="none" dirty="0">
                <a:solidFill>
                  <a:srgbClr val="334155"/>
                </a:solidFill>
                <a:latin typeface="Roboto"/>
              </a:rPr>
              <a:t> </a:t>
            </a:r>
            <a:r>
              <a:rPr sz="1500" b="0" i="0" u="none" dirty="0" err="1">
                <a:solidFill>
                  <a:srgbClr val="334155"/>
                </a:solidFill>
                <a:latin typeface="Roboto"/>
              </a:rPr>
              <a:t>sáng</a:t>
            </a:r>
            <a:r>
              <a:rPr sz="1500" b="0" i="0" u="none" dirty="0">
                <a:solidFill>
                  <a:srgbClr val="334155"/>
                </a:solidFill>
                <a:latin typeface="Roboto"/>
              </a:rPr>
              <a:t> </a:t>
            </a:r>
            <a:r>
              <a:rPr sz="1500" b="0" i="0" u="none" dirty="0" err="1">
                <a:solidFill>
                  <a:srgbClr val="334155"/>
                </a:solidFill>
                <a:latin typeface="Roboto"/>
              </a:rPr>
              <a:t>tạo</a:t>
            </a:r>
            <a:r>
              <a:rPr sz="1500" b="0" i="0" u="none" dirty="0">
                <a:solidFill>
                  <a:srgbClr val="334155"/>
                </a:solidFill>
                <a:latin typeface="Roboto"/>
              </a:rPr>
              <a:t>, </a:t>
            </a:r>
            <a:r>
              <a:rPr sz="1500" b="0" i="0" u="none" dirty="0" err="1">
                <a:solidFill>
                  <a:srgbClr val="334155"/>
                </a:solidFill>
                <a:latin typeface="Roboto"/>
              </a:rPr>
              <a:t>sản</a:t>
            </a:r>
            <a:r>
              <a:rPr sz="1500" b="0" i="0" u="none" dirty="0">
                <a:solidFill>
                  <a:srgbClr val="334155"/>
                </a:solidFill>
                <a:latin typeface="Roboto"/>
              </a:rPr>
              <a:t> </a:t>
            </a:r>
            <a:r>
              <a:rPr sz="1500" b="0" i="0" u="none" dirty="0" err="1">
                <a:solidFill>
                  <a:srgbClr val="334155"/>
                </a:solidFill>
                <a:latin typeface="Roboto"/>
              </a:rPr>
              <a:t>phẩm</a:t>
            </a:r>
            <a:r>
              <a:rPr sz="1500" b="0" i="0" u="none" dirty="0">
                <a:solidFill>
                  <a:srgbClr val="334155"/>
                </a:solidFill>
                <a:latin typeface="Roboto"/>
              </a:rPr>
              <a:t> </a:t>
            </a:r>
            <a:r>
              <a:rPr sz="1500" b="0" i="0" u="none" dirty="0" err="1">
                <a:solidFill>
                  <a:srgbClr val="334155"/>
                </a:solidFill>
                <a:latin typeface="Roboto"/>
              </a:rPr>
              <a:t>mới</a:t>
            </a:r>
            <a:r>
              <a:rPr sz="1500" b="0" i="0" u="none" dirty="0">
                <a:solidFill>
                  <a:srgbClr val="334155"/>
                </a:solidFill>
                <a:latin typeface="Roboto"/>
              </a:rPr>
              <a:t>.</a:t>
            </a:r>
          </a:p>
        </p:txBody>
      </p:sp>
      <p:sp>
        <p:nvSpPr>
          <p:cNvPr id="20" name="TextBox 19"/>
          <p:cNvSpPr txBox="1"/>
          <p:nvPr/>
        </p:nvSpPr>
        <p:spPr>
          <a:xfrm>
            <a:off x="571500" y="476250"/>
            <a:ext cx="11601450" cy="371475"/>
          </a:xfrm>
          <a:prstGeom prst="rect">
            <a:avLst/>
          </a:prstGeom>
          <a:noFill/>
        </p:spPr>
        <p:txBody>
          <a:bodyPr wrap="square" lIns="0" tIns="0" rIns="0" bIns="0" anchor="t">
            <a:spAutoFit/>
          </a:bodyPr>
          <a:lstStyle/>
          <a:p>
            <a:pPr algn="l"/>
            <a:r>
              <a:rPr sz="2400" b="1" i="0" u="none" dirty="0">
                <a:solidFill>
                  <a:srgbClr val="0284C7"/>
                </a:solidFill>
                <a:latin typeface="Montserrat"/>
              </a:rPr>
              <a:t>THU NHẬP CHỊU THUẾ &amp; MIỄN THUẾ</a:t>
            </a:r>
          </a:p>
        </p:txBody>
      </p:sp>
      <p:sp>
        <p:nvSpPr>
          <p:cNvPr id="21" name="Rounded Rectangle 20"/>
          <p:cNvSpPr/>
          <p:nvPr/>
        </p:nvSpPr>
        <p:spPr>
          <a:xfrm>
            <a:off x="6819900" y="767833"/>
            <a:ext cx="571500" cy="38100"/>
          </a:xfrm>
          <a:prstGeom prst="roundRect">
            <a:avLst>
              <a:gd name="adj" fmla="val 50000"/>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8" name="Picture 17" descr="image.png">
            <a:extLst>
              <a:ext uri="{FF2B5EF4-FFF2-40B4-BE49-F238E27FC236}">
                <a16:creationId xmlns:a16="http://schemas.microsoft.com/office/drawing/2014/main" id="{0BF6C217-50B8-4D0E-8048-CD71F60BBF19}"/>
              </a:ext>
            </a:extLst>
          </p:cNvPr>
          <p:cNvPicPr>
            <a:picLocks noChangeAspect="1"/>
          </p:cNvPicPr>
          <p:nvPr/>
        </p:nvPicPr>
        <p:blipFill>
          <a:blip r:embed="rId8"/>
          <a:stretch>
            <a:fillRect/>
          </a:stretch>
        </p:blipFill>
        <p:spPr>
          <a:xfrm>
            <a:off x="9678987" y="4456331"/>
            <a:ext cx="454025" cy="209550"/>
          </a:xfrm>
          <a:prstGeom prst="rect">
            <a:avLst/>
          </a:prstGeom>
        </p:spPr>
      </p:pic>
      <p:pic>
        <p:nvPicPr>
          <p:cNvPr id="22" name="Picture 2" descr="hình ảnh logo thuế nhà nước - Inkythuatso">
            <a:extLst>
              <a:ext uri="{FF2B5EF4-FFF2-40B4-BE49-F238E27FC236}">
                <a16:creationId xmlns:a16="http://schemas.microsoft.com/office/drawing/2014/main" id="{641EB38E-14C3-4C01-9C97-286CAA3B59AD}"/>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10597794" y="356902"/>
            <a:ext cx="832206" cy="8406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9906000" y="4572000"/>
            <a:ext cx="3048000" cy="3048000"/>
          </a:xfrm>
          <a:prstGeom prst="rect">
            <a:avLst/>
          </a:prstGeom>
        </p:spPr>
      </p:pic>
      <p:pic>
        <p:nvPicPr>
          <p:cNvPr id="4" name="Picture 3" descr="image.png"/>
          <p:cNvPicPr>
            <a:picLocks noChangeAspect="1"/>
          </p:cNvPicPr>
          <p:nvPr/>
        </p:nvPicPr>
        <p:blipFill>
          <a:blip r:embed="rId4"/>
          <a:stretch>
            <a:fillRect/>
          </a:stretch>
        </p:blipFill>
        <p:spPr>
          <a:xfrm>
            <a:off x="571500" y="2362199"/>
            <a:ext cx="5381625" cy="3133725"/>
          </a:xfrm>
          <a:prstGeom prst="rect">
            <a:avLst/>
          </a:prstGeom>
        </p:spPr>
      </p:pic>
      <p:pic>
        <p:nvPicPr>
          <p:cNvPr id="5" name="Picture 4" descr="image.png"/>
          <p:cNvPicPr>
            <a:picLocks noChangeAspect="1"/>
          </p:cNvPicPr>
          <p:nvPr/>
        </p:nvPicPr>
        <p:blipFill>
          <a:blip r:embed="rId5"/>
          <a:stretch>
            <a:fillRect/>
          </a:stretch>
        </p:blipFill>
        <p:spPr>
          <a:xfrm>
            <a:off x="6238875" y="2362199"/>
            <a:ext cx="5381625" cy="3014179"/>
          </a:xfrm>
          <a:prstGeom prst="rect">
            <a:avLst/>
          </a:prstGeom>
        </p:spPr>
      </p:pic>
      <p:sp>
        <p:nvSpPr>
          <p:cNvPr id="6" name="TextBox 5"/>
          <p:cNvSpPr txBox="1"/>
          <p:nvPr/>
        </p:nvSpPr>
        <p:spPr>
          <a:xfrm>
            <a:off x="1133475" y="2628900"/>
            <a:ext cx="4820602" cy="228600"/>
          </a:xfrm>
          <a:prstGeom prst="rect">
            <a:avLst/>
          </a:prstGeom>
          <a:noFill/>
        </p:spPr>
        <p:txBody>
          <a:bodyPr wrap="square" lIns="0" tIns="0" rIns="0" bIns="0" anchor="ctr">
            <a:spAutoFit/>
          </a:bodyPr>
          <a:lstStyle/>
          <a:p>
            <a:pPr algn="l"/>
            <a:r>
              <a:rPr sz="1500" b="1" i="0" u="none">
                <a:solidFill>
                  <a:srgbClr val="0284C7"/>
                </a:solidFill>
                <a:latin typeface="Montserrat"/>
              </a:rPr>
              <a:t>Miễn Thuế Vô Thời Hạn</a:t>
            </a:r>
          </a:p>
        </p:txBody>
      </p:sp>
      <p:sp>
        <p:nvSpPr>
          <p:cNvPr id="7" name="TextBox 6"/>
          <p:cNvSpPr txBox="1"/>
          <p:nvPr/>
        </p:nvSpPr>
        <p:spPr>
          <a:xfrm>
            <a:off x="6734175" y="2628900"/>
            <a:ext cx="4890611" cy="228600"/>
          </a:xfrm>
          <a:prstGeom prst="rect">
            <a:avLst/>
          </a:prstGeom>
          <a:noFill/>
        </p:spPr>
        <p:txBody>
          <a:bodyPr wrap="square" lIns="0" tIns="0" rIns="0" bIns="0" anchor="ctr">
            <a:spAutoFit/>
          </a:bodyPr>
          <a:lstStyle/>
          <a:p>
            <a:pPr algn="l"/>
            <a:r>
              <a:rPr sz="1500" b="1" i="0" u="none">
                <a:solidFill>
                  <a:srgbClr val="0284C7"/>
                </a:solidFill>
                <a:latin typeface="Montserrat"/>
              </a:rPr>
              <a:t>Miễn 03 Năm Liên Tục</a:t>
            </a:r>
          </a:p>
        </p:txBody>
      </p:sp>
      <p:pic>
        <p:nvPicPr>
          <p:cNvPr id="8" name="Picture 7" descr="image.png"/>
          <p:cNvPicPr>
            <a:picLocks noChangeAspect="1"/>
          </p:cNvPicPr>
          <p:nvPr/>
        </p:nvPicPr>
        <p:blipFill>
          <a:blip r:embed="rId6"/>
          <a:stretch>
            <a:fillRect/>
          </a:stretch>
        </p:blipFill>
        <p:spPr>
          <a:xfrm>
            <a:off x="800100" y="2647950"/>
            <a:ext cx="238125" cy="190500"/>
          </a:xfrm>
          <a:prstGeom prst="rect">
            <a:avLst/>
          </a:prstGeom>
        </p:spPr>
      </p:pic>
      <p:pic>
        <p:nvPicPr>
          <p:cNvPr id="9" name="Picture 8" descr="image.png"/>
          <p:cNvPicPr>
            <a:picLocks noChangeAspect="1"/>
          </p:cNvPicPr>
          <p:nvPr/>
        </p:nvPicPr>
        <p:blipFill>
          <a:blip r:embed="rId7"/>
          <a:stretch>
            <a:fillRect/>
          </a:stretch>
        </p:blipFill>
        <p:spPr>
          <a:xfrm>
            <a:off x="6467475" y="2647950"/>
            <a:ext cx="171450" cy="190500"/>
          </a:xfrm>
          <a:prstGeom prst="rect">
            <a:avLst/>
          </a:prstGeom>
        </p:spPr>
      </p:pic>
      <p:sp>
        <p:nvSpPr>
          <p:cNvPr id="10" name="TextBox 9"/>
          <p:cNvSpPr txBox="1"/>
          <p:nvPr/>
        </p:nvSpPr>
        <p:spPr>
          <a:xfrm>
            <a:off x="1085850" y="2971800"/>
            <a:ext cx="4638675" cy="2286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Nông, thủy sản vùng ĐK KT-XH ĐB khó khăn (NVL ≥ 30%).</a:t>
            </a:r>
          </a:p>
        </p:txBody>
      </p:sp>
      <p:sp>
        <p:nvSpPr>
          <p:cNvPr id="11" name="TextBox 10"/>
          <p:cNvSpPr txBox="1"/>
          <p:nvPr/>
        </p:nvSpPr>
        <p:spPr>
          <a:xfrm>
            <a:off x="1085850" y="3333750"/>
            <a:ext cx="4638675" cy="2286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DN có ≥ 30% lao động là người khuyết tật, sau cai nghiện, HIV.</a:t>
            </a:r>
          </a:p>
        </p:txBody>
      </p:sp>
      <p:sp>
        <p:nvSpPr>
          <p:cNvPr id="12" name="TextBox 11"/>
          <p:cNvSpPr txBox="1"/>
          <p:nvPr/>
        </p:nvSpPr>
        <p:spPr>
          <a:xfrm>
            <a:off x="1085850" y="3695700"/>
            <a:ext cx="4638675" cy="2286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Thu nhập chia từ góp vốn, liên doanh sau khi đã nộp thuế TNDN.</a:t>
            </a:r>
          </a:p>
        </p:txBody>
      </p:sp>
      <p:sp>
        <p:nvSpPr>
          <p:cNvPr id="13" name="TextBox 12"/>
          <p:cNvSpPr txBox="1"/>
          <p:nvPr/>
        </p:nvSpPr>
        <p:spPr>
          <a:xfrm>
            <a:off x="1085850" y="4057650"/>
            <a:ext cx="4638675" cy="2286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Chuyển nhượng tín chỉ carbon lần đầu; trái phiếu xanh lần đầu.</a:t>
            </a:r>
          </a:p>
        </p:txBody>
      </p:sp>
      <p:sp>
        <p:nvSpPr>
          <p:cNvPr id="14" name="TextBox 13"/>
          <p:cNvSpPr txBox="1"/>
          <p:nvPr/>
        </p:nvSpPr>
        <p:spPr>
          <a:xfrm>
            <a:off x="1085850" y="4419600"/>
            <a:ext cx="4638675" cy="442429"/>
          </a:xfrm>
          <a:prstGeom prst="rect">
            <a:avLst/>
          </a:prstGeom>
          <a:noFill/>
        </p:spPr>
        <p:txBody>
          <a:bodyPr wrap="square" lIns="0" tIns="0" rIns="0" bIns="0" anchor="t">
            <a:spAutoFit/>
          </a:bodyPr>
          <a:lstStyle/>
          <a:p>
            <a:pPr algn="l">
              <a:lnSpc>
                <a:spcPts val="1800"/>
              </a:lnSpc>
            </a:pPr>
            <a:r>
              <a:rPr lang="en-US" sz="1200" dirty="0" err="1">
                <a:solidFill>
                  <a:srgbClr val="334155"/>
                </a:solidFill>
                <a:latin typeface="Roboto"/>
              </a:rPr>
              <a:t>Các</a:t>
            </a:r>
            <a:r>
              <a:rPr lang="en-US" sz="1200" dirty="0">
                <a:solidFill>
                  <a:srgbClr val="334155"/>
                </a:solidFill>
                <a:latin typeface="Roboto"/>
              </a:rPr>
              <a:t> </a:t>
            </a:r>
            <a:r>
              <a:rPr lang="en-US" sz="1200" dirty="0" err="1">
                <a:solidFill>
                  <a:srgbClr val="334155"/>
                </a:solidFill>
                <a:latin typeface="Roboto"/>
              </a:rPr>
              <a:t>khoản</a:t>
            </a:r>
            <a:r>
              <a:rPr lang="en-US" sz="1200" dirty="0">
                <a:solidFill>
                  <a:srgbClr val="334155"/>
                </a:solidFill>
                <a:latin typeface="Roboto"/>
              </a:rPr>
              <a:t> </a:t>
            </a:r>
            <a:r>
              <a:rPr lang="en-US" sz="1200" dirty="0" err="1">
                <a:solidFill>
                  <a:srgbClr val="334155"/>
                </a:solidFill>
                <a:latin typeface="Roboto"/>
              </a:rPr>
              <a:t>nhận</a:t>
            </a:r>
            <a:r>
              <a:rPr lang="en-US" sz="1200" dirty="0">
                <a:solidFill>
                  <a:srgbClr val="334155"/>
                </a:solidFill>
                <a:latin typeface="Roboto"/>
              </a:rPr>
              <a:t> </a:t>
            </a:r>
            <a:r>
              <a:rPr lang="en-US" sz="1200" dirty="0" err="1">
                <a:solidFill>
                  <a:srgbClr val="334155"/>
                </a:solidFill>
                <a:latin typeface="Roboto"/>
              </a:rPr>
              <a:t>tài</a:t>
            </a:r>
            <a:r>
              <a:rPr lang="en-US" sz="1200" dirty="0">
                <a:solidFill>
                  <a:srgbClr val="334155"/>
                </a:solidFill>
                <a:latin typeface="Roboto"/>
              </a:rPr>
              <a:t> </a:t>
            </a:r>
            <a:r>
              <a:rPr lang="en-US" sz="1200" dirty="0" err="1">
                <a:solidFill>
                  <a:srgbClr val="334155"/>
                </a:solidFill>
                <a:latin typeface="Roboto"/>
              </a:rPr>
              <a:t>trợ</a:t>
            </a:r>
            <a:r>
              <a:rPr lang="en-US" sz="1200" dirty="0">
                <a:solidFill>
                  <a:srgbClr val="334155"/>
                </a:solidFill>
                <a:latin typeface="Roboto"/>
              </a:rPr>
              <a:t> </a:t>
            </a:r>
            <a:r>
              <a:rPr lang="en-US" sz="1200" dirty="0" err="1">
                <a:solidFill>
                  <a:srgbClr val="334155"/>
                </a:solidFill>
                <a:latin typeface="Roboto"/>
              </a:rPr>
              <a:t>nhận</a:t>
            </a:r>
            <a:r>
              <a:rPr lang="en-US" sz="1200" dirty="0">
                <a:solidFill>
                  <a:srgbClr val="334155"/>
                </a:solidFill>
                <a:latin typeface="Roboto"/>
              </a:rPr>
              <a:t> </a:t>
            </a:r>
            <a:r>
              <a:rPr lang="en-US" sz="1200" dirty="0" err="1">
                <a:solidFill>
                  <a:srgbClr val="334155"/>
                </a:solidFill>
                <a:latin typeface="Roboto"/>
              </a:rPr>
              <a:t>được</a:t>
            </a:r>
            <a:r>
              <a:rPr lang="en-US" sz="1200" dirty="0">
                <a:solidFill>
                  <a:srgbClr val="334155"/>
                </a:solidFill>
                <a:latin typeface="Roboto"/>
              </a:rPr>
              <a:t> </a:t>
            </a:r>
            <a:r>
              <a:rPr lang="en-US" sz="1200" dirty="0" err="1">
                <a:solidFill>
                  <a:srgbClr val="334155"/>
                </a:solidFill>
                <a:latin typeface="Roboto"/>
              </a:rPr>
              <a:t>của</a:t>
            </a:r>
            <a:r>
              <a:rPr lang="en-US" sz="1200" dirty="0">
                <a:solidFill>
                  <a:srgbClr val="334155"/>
                </a:solidFill>
                <a:latin typeface="Roboto"/>
              </a:rPr>
              <a:t> </a:t>
            </a:r>
            <a:r>
              <a:rPr lang="en-US" sz="1200" dirty="0" err="1">
                <a:solidFill>
                  <a:srgbClr val="334155"/>
                </a:solidFill>
                <a:latin typeface="Roboto"/>
              </a:rPr>
              <a:t>các</a:t>
            </a:r>
            <a:r>
              <a:rPr lang="en-US" sz="1200" dirty="0">
                <a:solidFill>
                  <a:srgbClr val="334155"/>
                </a:solidFill>
                <a:latin typeface="Roboto"/>
              </a:rPr>
              <a:t> DN </a:t>
            </a:r>
            <a:r>
              <a:rPr lang="en-US" sz="1200" dirty="0" err="1">
                <a:solidFill>
                  <a:srgbClr val="334155"/>
                </a:solidFill>
                <a:latin typeface="Roboto"/>
              </a:rPr>
              <a:t>không</a:t>
            </a:r>
            <a:r>
              <a:rPr lang="en-US" sz="1200" dirty="0">
                <a:solidFill>
                  <a:srgbClr val="334155"/>
                </a:solidFill>
                <a:latin typeface="Roboto"/>
              </a:rPr>
              <a:t> </a:t>
            </a:r>
            <a:r>
              <a:rPr lang="en-US" sz="1200" dirty="0" err="1">
                <a:solidFill>
                  <a:srgbClr val="334155"/>
                </a:solidFill>
                <a:latin typeface="Roboto"/>
              </a:rPr>
              <a:t>có</a:t>
            </a:r>
            <a:r>
              <a:rPr lang="en-US" sz="1200" dirty="0">
                <a:solidFill>
                  <a:srgbClr val="334155"/>
                </a:solidFill>
                <a:latin typeface="Roboto"/>
              </a:rPr>
              <a:t> </a:t>
            </a:r>
            <a:r>
              <a:rPr lang="en-US" sz="1200" dirty="0" err="1">
                <a:solidFill>
                  <a:srgbClr val="334155"/>
                </a:solidFill>
                <a:latin typeface="Roboto"/>
              </a:rPr>
              <a:t>mối</a:t>
            </a:r>
            <a:r>
              <a:rPr lang="en-US" sz="1200" dirty="0">
                <a:solidFill>
                  <a:srgbClr val="334155"/>
                </a:solidFill>
                <a:latin typeface="Roboto"/>
              </a:rPr>
              <a:t> </a:t>
            </a:r>
            <a:r>
              <a:rPr lang="en-US" sz="1200" dirty="0" err="1">
                <a:solidFill>
                  <a:srgbClr val="334155"/>
                </a:solidFill>
                <a:latin typeface="Roboto"/>
              </a:rPr>
              <a:t>quan</a:t>
            </a:r>
            <a:r>
              <a:rPr lang="en-US" sz="1200" dirty="0">
                <a:solidFill>
                  <a:srgbClr val="334155"/>
                </a:solidFill>
                <a:latin typeface="Roboto"/>
              </a:rPr>
              <a:t> </a:t>
            </a:r>
            <a:r>
              <a:rPr lang="en-US" sz="1200" dirty="0" err="1">
                <a:solidFill>
                  <a:srgbClr val="334155"/>
                </a:solidFill>
                <a:latin typeface="Roboto"/>
              </a:rPr>
              <a:t>hệ</a:t>
            </a:r>
            <a:r>
              <a:rPr lang="en-US" sz="1200" dirty="0">
                <a:solidFill>
                  <a:srgbClr val="334155"/>
                </a:solidFill>
                <a:latin typeface="Roboto"/>
              </a:rPr>
              <a:t> </a:t>
            </a:r>
            <a:r>
              <a:rPr lang="en-US" sz="1200" dirty="0" err="1">
                <a:solidFill>
                  <a:srgbClr val="334155"/>
                </a:solidFill>
                <a:latin typeface="Roboto"/>
              </a:rPr>
              <a:t>liên</a:t>
            </a:r>
            <a:r>
              <a:rPr lang="en-US" sz="1200" dirty="0">
                <a:solidFill>
                  <a:srgbClr val="334155"/>
                </a:solidFill>
                <a:latin typeface="Roboto"/>
              </a:rPr>
              <a:t> </a:t>
            </a:r>
            <a:r>
              <a:rPr lang="en-US" sz="1200" dirty="0" err="1">
                <a:solidFill>
                  <a:srgbClr val="334155"/>
                </a:solidFill>
                <a:latin typeface="Roboto"/>
              </a:rPr>
              <a:t>kết</a:t>
            </a:r>
            <a:endParaRPr sz="1200" b="0" i="0" u="none" dirty="0">
              <a:solidFill>
                <a:srgbClr val="334155"/>
              </a:solidFill>
              <a:latin typeface="Roboto"/>
            </a:endParaRPr>
          </a:p>
        </p:txBody>
      </p:sp>
      <p:sp>
        <p:nvSpPr>
          <p:cNvPr id="15" name="TextBox 14"/>
          <p:cNvSpPr txBox="1"/>
          <p:nvPr/>
        </p:nvSpPr>
        <p:spPr>
          <a:xfrm>
            <a:off x="6753225" y="2971800"/>
            <a:ext cx="4638675" cy="685800"/>
          </a:xfrm>
          <a:prstGeom prst="rect">
            <a:avLst/>
          </a:prstGeom>
          <a:noFill/>
        </p:spPr>
        <p:txBody>
          <a:bodyPr wrap="square" lIns="0" tIns="0" rIns="0" bIns="0" anchor="t">
            <a:spAutoFit/>
          </a:bodyPr>
          <a:lstStyle/>
          <a:p>
            <a:pPr algn="l">
              <a:lnSpc>
                <a:spcPts val="1800"/>
              </a:lnSpc>
            </a:pPr>
            <a:r>
              <a:rPr sz="1200" b="1" i="0" u="none">
                <a:solidFill>
                  <a:srgbClr val="334155"/>
                </a:solidFill>
                <a:latin typeface="Roboto"/>
              </a:rPr>
              <a:t>Hợp đồng NCKH &amp; ĐMST:</a:t>
            </a:r>
            <a:r>
              <a:rPr sz="1200" b="0" i="0" u="none">
                <a:solidFill>
                  <a:srgbClr val="334155"/>
                </a:solidFill>
                <a:latin typeface="Roboto"/>
              </a:rPr>
              <a:t> Thu nhập từ thực hiện hợp đồng nghiên cứu khoa học, phát triển công nghệ, đổi mới sáng tạo và chuyển đổi số.</a:t>
            </a:r>
          </a:p>
        </p:txBody>
      </p:sp>
      <p:sp>
        <p:nvSpPr>
          <p:cNvPr id="16" name="TextBox 15"/>
          <p:cNvSpPr txBox="1"/>
          <p:nvPr/>
        </p:nvSpPr>
        <p:spPr>
          <a:xfrm>
            <a:off x="6753225" y="3790950"/>
            <a:ext cx="4638675" cy="457200"/>
          </a:xfrm>
          <a:prstGeom prst="rect">
            <a:avLst/>
          </a:prstGeom>
          <a:noFill/>
        </p:spPr>
        <p:txBody>
          <a:bodyPr wrap="square" lIns="0" tIns="0" rIns="0" bIns="0" anchor="t">
            <a:spAutoFit/>
          </a:bodyPr>
          <a:lstStyle/>
          <a:p>
            <a:pPr algn="l">
              <a:lnSpc>
                <a:spcPts val="1800"/>
              </a:lnSpc>
            </a:pPr>
            <a:r>
              <a:rPr sz="1200" b="1" i="0" u="none">
                <a:solidFill>
                  <a:srgbClr val="334155"/>
                </a:solidFill>
                <a:latin typeface="Roboto"/>
              </a:rPr>
              <a:t>Sản phẩm công nghệ mới:</a:t>
            </a:r>
            <a:r>
              <a:rPr sz="1200" b="0" i="0" u="none">
                <a:solidFill>
                  <a:srgbClr val="334155"/>
                </a:solidFill>
                <a:latin typeface="Roboto"/>
              </a:rPr>
              <a:t> Thu nhập từ bán sản phẩm làm ra từ công nghệ mới lần đầu tiên áp dụng tại Việt Nam.</a:t>
            </a:r>
          </a:p>
        </p:txBody>
      </p:sp>
      <p:sp>
        <p:nvSpPr>
          <p:cNvPr id="17" name="TextBox 16"/>
          <p:cNvSpPr txBox="1"/>
          <p:nvPr/>
        </p:nvSpPr>
        <p:spPr>
          <a:xfrm>
            <a:off x="6753225" y="4381500"/>
            <a:ext cx="4638675" cy="457200"/>
          </a:xfrm>
          <a:prstGeom prst="rect">
            <a:avLst/>
          </a:prstGeom>
          <a:noFill/>
        </p:spPr>
        <p:txBody>
          <a:bodyPr wrap="square" lIns="0" tIns="0" rIns="0" bIns="0" anchor="t">
            <a:spAutoFit/>
          </a:bodyPr>
          <a:lstStyle/>
          <a:p>
            <a:pPr algn="l">
              <a:lnSpc>
                <a:spcPts val="1800"/>
              </a:lnSpc>
            </a:pPr>
            <a:r>
              <a:rPr sz="1200" b="1" i="0" u="none" dirty="0" err="1">
                <a:solidFill>
                  <a:srgbClr val="334155"/>
                </a:solidFill>
                <a:latin typeface="Roboto"/>
              </a:rPr>
              <a:t>Sản</a:t>
            </a:r>
            <a:r>
              <a:rPr sz="1200" b="1" i="0" u="none" dirty="0">
                <a:solidFill>
                  <a:srgbClr val="334155"/>
                </a:solidFill>
                <a:latin typeface="Roboto"/>
              </a:rPr>
              <a:t> </a:t>
            </a:r>
            <a:r>
              <a:rPr sz="1200" b="1" i="0" u="none" dirty="0" err="1">
                <a:solidFill>
                  <a:srgbClr val="334155"/>
                </a:solidFill>
                <a:latin typeface="Roboto"/>
              </a:rPr>
              <a:t>xuất</a:t>
            </a:r>
            <a:r>
              <a:rPr sz="1200" b="1" i="0" u="none" dirty="0">
                <a:solidFill>
                  <a:srgbClr val="334155"/>
                </a:solidFill>
                <a:latin typeface="Roboto"/>
              </a:rPr>
              <a:t> </a:t>
            </a:r>
            <a:r>
              <a:rPr sz="1200" b="1" i="0" u="none" dirty="0" err="1">
                <a:solidFill>
                  <a:srgbClr val="334155"/>
                </a:solidFill>
                <a:latin typeface="Roboto"/>
              </a:rPr>
              <a:t>thử</a:t>
            </a:r>
            <a:r>
              <a:rPr sz="1200" b="1" i="0" u="none" dirty="0">
                <a:solidFill>
                  <a:srgbClr val="334155"/>
                </a:solidFill>
                <a:latin typeface="Roboto"/>
              </a:rPr>
              <a:t> </a:t>
            </a:r>
            <a:r>
              <a:rPr sz="1200" b="1" i="0" u="none" dirty="0" err="1">
                <a:solidFill>
                  <a:srgbClr val="334155"/>
                </a:solidFill>
                <a:latin typeface="Roboto"/>
              </a:rPr>
              <a:t>nghiệm</a:t>
            </a:r>
            <a:r>
              <a:rPr sz="1200" b="1" i="0" u="none" dirty="0">
                <a:solidFill>
                  <a:srgbClr val="334155"/>
                </a:solidFill>
                <a:latin typeface="Roboto"/>
              </a:rPr>
              <a:t>:</a:t>
            </a:r>
            <a:r>
              <a:rPr sz="1200" b="0" i="0" u="none" dirty="0">
                <a:solidFill>
                  <a:srgbClr val="334155"/>
                </a:solidFill>
                <a:latin typeface="Roboto"/>
              </a:rPr>
              <a:t> Thu </a:t>
            </a:r>
            <a:r>
              <a:rPr sz="1200" b="0" i="0" u="none" dirty="0" err="1">
                <a:solidFill>
                  <a:srgbClr val="334155"/>
                </a:solidFill>
                <a:latin typeface="Roboto"/>
              </a:rPr>
              <a:t>nhập</a:t>
            </a:r>
            <a:r>
              <a:rPr sz="1200" b="0" i="0" u="none" dirty="0">
                <a:solidFill>
                  <a:srgbClr val="334155"/>
                </a:solidFill>
                <a:latin typeface="Roboto"/>
              </a:rPr>
              <a:t> </a:t>
            </a:r>
            <a:r>
              <a:rPr sz="1200" b="0" i="0" u="none" dirty="0" err="1">
                <a:solidFill>
                  <a:srgbClr val="334155"/>
                </a:solidFill>
                <a:latin typeface="Roboto"/>
              </a:rPr>
              <a:t>từ</a:t>
            </a:r>
            <a:r>
              <a:rPr sz="1200" b="0" i="0" u="none" dirty="0">
                <a:solidFill>
                  <a:srgbClr val="334155"/>
                </a:solidFill>
                <a:latin typeface="Roboto"/>
              </a:rPr>
              <a:t> </a:t>
            </a:r>
            <a:r>
              <a:rPr sz="1200" b="0" i="0" u="none" dirty="0" err="1">
                <a:solidFill>
                  <a:srgbClr val="334155"/>
                </a:solidFill>
                <a:latin typeface="Roboto"/>
              </a:rPr>
              <a:t>bán</a:t>
            </a:r>
            <a:r>
              <a:rPr sz="1200" b="0" i="0" u="none" dirty="0">
                <a:solidFill>
                  <a:srgbClr val="334155"/>
                </a:solidFill>
                <a:latin typeface="Roboto"/>
              </a:rPr>
              <a:t> </a:t>
            </a:r>
            <a:r>
              <a:rPr sz="1200" b="0" i="0" u="none" dirty="0" err="1">
                <a:solidFill>
                  <a:srgbClr val="334155"/>
                </a:solidFill>
                <a:latin typeface="Roboto"/>
              </a:rPr>
              <a:t>sản</a:t>
            </a:r>
            <a:r>
              <a:rPr sz="1200" b="0" i="0" u="none" dirty="0">
                <a:solidFill>
                  <a:srgbClr val="334155"/>
                </a:solidFill>
                <a:latin typeface="Roboto"/>
              </a:rPr>
              <a:t> </a:t>
            </a:r>
            <a:r>
              <a:rPr sz="1200" b="0" i="0" u="none" dirty="0" err="1">
                <a:solidFill>
                  <a:srgbClr val="334155"/>
                </a:solidFill>
                <a:latin typeface="Roboto"/>
              </a:rPr>
              <a:t>phẩm</a:t>
            </a:r>
            <a:r>
              <a:rPr sz="1200" b="0" i="0" u="none" dirty="0">
                <a:solidFill>
                  <a:srgbClr val="334155"/>
                </a:solidFill>
                <a:latin typeface="Roboto"/>
              </a:rPr>
              <a:t> </a:t>
            </a:r>
            <a:r>
              <a:rPr sz="1200" b="0" i="0" u="none" dirty="0" err="1">
                <a:solidFill>
                  <a:srgbClr val="334155"/>
                </a:solidFill>
                <a:latin typeface="Roboto"/>
              </a:rPr>
              <a:t>sản</a:t>
            </a:r>
            <a:r>
              <a:rPr sz="1200" b="0" i="0" u="none" dirty="0">
                <a:solidFill>
                  <a:srgbClr val="334155"/>
                </a:solidFill>
                <a:latin typeface="Roboto"/>
              </a:rPr>
              <a:t> </a:t>
            </a:r>
            <a:r>
              <a:rPr sz="1200" b="0" i="0" u="none" dirty="0" err="1">
                <a:solidFill>
                  <a:srgbClr val="334155"/>
                </a:solidFill>
                <a:latin typeface="Roboto"/>
              </a:rPr>
              <a:t>xuất</a:t>
            </a:r>
            <a:r>
              <a:rPr sz="1200" b="0" i="0" u="none" dirty="0">
                <a:solidFill>
                  <a:srgbClr val="334155"/>
                </a:solidFill>
                <a:latin typeface="Roboto"/>
              </a:rPr>
              <a:t> </a:t>
            </a:r>
            <a:r>
              <a:rPr sz="1200" b="0" i="0" u="none" dirty="0" err="1">
                <a:solidFill>
                  <a:srgbClr val="334155"/>
                </a:solidFill>
                <a:latin typeface="Roboto"/>
              </a:rPr>
              <a:t>thử</a:t>
            </a:r>
            <a:r>
              <a:rPr sz="1200" b="0" i="0" u="none" dirty="0">
                <a:solidFill>
                  <a:srgbClr val="334155"/>
                </a:solidFill>
                <a:latin typeface="Roboto"/>
              </a:rPr>
              <a:t> </a:t>
            </a:r>
            <a:r>
              <a:rPr sz="1200" b="0" i="0" u="none" dirty="0" err="1">
                <a:solidFill>
                  <a:srgbClr val="334155"/>
                </a:solidFill>
                <a:latin typeface="Roboto"/>
              </a:rPr>
              <a:t>nghiệm</a:t>
            </a:r>
            <a:r>
              <a:rPr sz="1200" b="0" i="0" u="none" dirty="0">
                <a:solidFill>
                  <a:srgbClr val="334155"/>
                </a:solidFill>
                <a:latin typeface="Roboto"/>
              </a:rPr>
              <a:t> </a:t>
            </a:r>
            <a:r>
              <a:rPr sz="1200" b="0" i="0" u="none" dirty="0" err="1">
                <a:solidFill>
                  <a:srgbClr val="334155"/>
                </a:solidFill>
                <a:latin typeface="Roboto"/>
              </a:rPr>
              <a:t>trong</a:t>
            </a:r>
            <a:r>
              <a:rPr sz="1200" b="0" i="0" u="none" dirty="0">
                <a:solidFill>
                  <a:srgbClr val="334155"/>
                </a:solidFill>
                <a:latin typeface="Roboto"/>
              </a:rPr>
              <a:t> </a:t>
            </a:r>
            <a:r>
              <a:rPr sz="1200" b="0" i="0" u="none" dirty="0" err="1">
                <a:solidFill>
                  <a:srgbClr val="334155"/>
                </a:solidFill>
                <a:latin typeface="Roboto"/>
              </a:rPr>
              <a:t>thời</a:t>
            </a:r>
            <a:r>
              <a:rPr sz="1200" b="0" i="0" u="none" dirty="0">
                <a:solidFill>
                  <a:srgbClr val="334155"/>
                </a:solidFill>
                <a:latin typeface="Roboto"/>
              </a:rPr>
              <a:t> </a:t>
            </a:r>
            <a:r>
              <a:rPr sz="1200" b="0" i="0" u="none" dirty="0" err="1">
                <a:solidFill>
                  <a:srgbClr val="334155"/>
                </a:solidFill>
                <a:latin typeface="Roboto"/>
              </a:rPr>
              <a:t>gian</a:t>
            </a:r>
            <a:r>
              <a:rPr sz="1200" b="0" i="0" u="none" dirty="0">
                <a:solidFill>
                  <a:srgbClr val="334155"/>
                </a:solidFill>
                <a:latin typeface="Roboto"/>
              </a:rPr>
              <a:t> </a:t>
            </a:r>
            <a:r>
              <a:rPr lang="en-US" sz="1200" dirty="0" err="1">
                <a:solidFill>
                  <a:srgbClr val="334155"/>
                </a:solidFill>
                <a:latin typeface="Roboto"/>
              </a:rPr>
              <a:t>thử</a:t>
            </a:r>
            <a:r>
              <a:rPr lang="en-US" sz="1200" dirty="0">
                <a:solidFill>
                  <a:srgbClr val="334155"/>
                </a:solidFill>
                <a:latin typeface="Roboto"/>
              </a:rPr>
              <a:t> </a:t>
            </a:r>
            <a:r>
              <a:rPr lang="en-US" sz="1200" dirty="0" err="1">
                <a:solidFill>
                  <a:srgbClr val="334155"/>
                </a:solidFill>
                <a:latin typeface="Roboto"/>
              </a:rPr>
              <a:t>nghiệm</a:t>
            </a:r>
            <a:r>
              <a:rPr sz="1200" b="0" i="0" u="none" dirty="0">
                <a:solidFill>
                  <a:srgbClr val="334155"/>
                </a:solidFill>
                <a:latin typeface="Roboto"/>
              </a:rPr>
              <a:t>.</a:t>
            </a:r>
          </a:p>
        </p:txBody>
      </p:sp>
      <p:pic>
        <p:nvPicPr>
          <p:cNvPr id="18" name="Picture 17" descr="image.png"/>
          <p:cNvPicPr>
            <a:picLocks noChangeAspect="1"/>
          </p:cNvPicPr>
          <p:nvPr/>
        </p:nvPicPr>
        <p:blipFill>
          <a:blip r:embed="rId8"/>
          <a:stretch>
            <a:fillRect/>
          </a:stretch>
        </p:blipFill>
        <p:spPr>
          <a:xfrm>
            <a:off x="800100" y="3000375"/>
            <a:ext cx="133350" cy="152400"/>
          </a:xfrm>
          <a:prstGeom prst="rect">
            <a:avLst/>
          </a:prstGeom>
        </p:spPr>
      </p:pic>
      <p:pic>
        <p:nvPicPr>
          <p:cNvPr id="19" name="Picture 18" descr="image.png"/>
          <p:cNvPicPr>
            <a:picLocks noChangeAspect="1"/>
          </p:cNvPicPr>
          <p:nvPr/>
        </p:nvPicPr>
        <p:blipFill>
          <a:blip r:embed="rId8"/>
          <a:stretch>
            <a:fillRect/>
          </a:stretch>
        </p:blipFill>
        <p:spPr>
          <a:xfrm>
            <a:off x="800100" y="3362325"/>
            <a:ext cx="133350" cy="152400"/>
          </a:xfrm>
          <a:prstGeom prst="rect">
            <a:avLst/>
          </a:prstGeom>
        </p:spPr>
      </p:pic>
      <p:pic>
        <p:nvPicPr>
          <p:cNvPr id="20" name="Picture 19" descr="image.png"/>
          <p:cNvPicPr>
            <a:picLocks noChangeAspect="1"/>
          </p:cNvPicPr>
          <p:nvPr/>
        </p:nvPicPr>
        <p:blipFill>
          <a:blip r:embed="rId8"/>
          <a:stretch>
            <a:fillRect/>
          </a:stretch>
        </p:blipFill>
        <p:spPr>
          <a:xfrm>
            <a:off x="800100" y="3724275"/>
            <a:ext cx="133350" cy="152400"/>
          </a:xfrm>
          <a:prstGeom prst="rect">
            <a:avLst/>
          </a:prstGeom>
        </p:spPr>
      </p:pic>
      <p:pic>
        <p:nvPicPr>
          <p:cNvPr id="21" name="Picture 20" descr="image.png"/>
          <p:cNvPicPr>
            <a:picLocks noChangeAspect="1"/>
          </p:cNvPicPr>
          <p:nvPr/>
        </p:nvPicPr>
        <p:blipFill>
          <a:blip r:embed="rId8"/>
          <a:stretch>
            <a:fillRect/>
          </a:stretch>
        </p:blipFill>
        <p:spPr>
          <a:xfrm>
            <a:off x="800100" y="4086225"/>
            <a:ext cx="133350" cy="152400"/>
          </a:xfrm>
          <a:prstGeom prst="rect">
            <a:avLst/>
          </a:prstGeom>
        </p:spPr>
      </p:pic>
      <p:pic>
        <p:nvPicPr>
          <p:cNvPr id="22" name="Picture 21" descr="image.png"/>
          <p:cNvPicPr>
            <a:picLocks noChangeAspect="1"/>
          </p:cNvPicPr>
          <p:nvPr/>
        </p:nvPicPr>
        <p:blipFill>
          <a:blip r:embed="rId8"/>
          <a:stretch>
            <a:fillRect/>
          </a:stretch>
        </p:blipFill>
        <p:spPr>
          <a:xfrm>
            <a:off x="800100" y="4448175"/>
            <a:ext cx="133350" cy="152400"/>
          </a:xfrm>
          <a:prstGeom prst="rect">
            <a:avLst/>
          </a:prstGeom>
        </p:spPr>
      </p:pic>
      <p:pic>
        <p:nvPicPr>
          <p:cNvPr id="23" name="Picture 22" descr="image.png"/>
          <p:cNvPicPr>
            <a:picLocks noChangeAspect="1"/>
          </p:cNvPicPr>
          <p:nvPr/>
        </p:nvPicPr>
        <p:blipFill>
          <a:blip r:embed="rId8"/>
          <a:stretch>
            <a:fillRect/>
          </a:stretch>
        </p:blipFill>
        <p:spPr>
          <a:xfrm>
            <a:off x="6467475" y="3000375"/>
            <a:ext cx="133350" cy="152400"/>
          </a:xfrm>
          <a:prstGeom prst="rect">
            <a:avLst/>
          </a:prstGeom>
        </p:spPr>
      </p:pic>
      <p:pic>
        <p:nvPicPr>
          <p:cNvPr id="24" name="Picture 23" descr="image.png"/>
          <p:cNvPicPr>
            <a:picLocks noChangeAspect="1"/>
          </p:cNvPicPr>
          <p:nvPr/>
        </p:nvPicPr>
        <p:blipFill>
          <a:blip r:embed="rId8"/>
          <a:stretch>
            <a:fillRect/>
          </a:stretch>
        </p:blipFill>
        <p:spPr>
          <a:xfrm>
            <a:off x="6467475" y="3819525"/>
            <a:ext cx="133350" cy="152400"/>
          </a:xfrm>
          <a:prstGeom prst="rect">
            <a:avLst/>
          </a:prstGeom>
        </p:spPr>
      </p:pic>
      <p:pic>
        <p:nvPicPr>
          <p:cNvPr id="25" name="Picture 24" descr="image.png"/>
          <p:cNvPicPr>
            <a:picLocks noChangeAspect="1"/>
          </p:cNvPicPr>
          <p:nvPr/>
        </p:nvPicPr>
        <p:blipFill>
          <a:blip r:embed="rId8"/>
          <a:stretch>
            <a:fillRect/>
          </a:stretch>
        </p:blipFill>
        <p:spPr>
          <a:xfrm>
            <a:off x="6467475" y="4410075"/>
            <a:ext cx="133350" cy="152400"/>
          </a:xfrm>
          <a:prstGeom prst="rect">
            <a:avLst/>
          </a:prstGeom>
        </p:spPr>
      </p:pic>
      <p:sp>
        <p:nvSpPr>
          <p:cNvPr id="26" name="TextBox 25"/>
          <p:cNvSpPr txBox="1"/>
          <p:nvPr/>
        </p:nvSpPr>
        <p:spPr>
          <a:xfrm>
            <a:off x="571500" y="476250"/>
            <a:ext cx="11601450" cy="371475"/>
          </a:xfrm>
          <a:prstGeom prst="rect">
            <a:avLst/>
          </a:prstGeom>
          <a:noFill/>
        </p:spPr>
        <p:txBody>
          <a:bodyPr wrap="square" lIns="0" tIns="0" rIns="0" bIns="0" anchor="t">
            <a:spAutoFit/>
          </a:bodyPr>
          <a:lstStyle/>
          <a:p>
            <a:pPr algn="l"/>
            <a:r>
              <a:rPr sz="2400" b="1" i="0" u="none" dirty="0">
                <a:solidFill>
                  <a:srgbClr val="0284C7"/>
                </a:solidFill>
                <a:latin typeface="Montserrat"/>
              </a:rPr>
              <a:t>CÁC NHÓM THU NHẬP MIỄN THUẾ TIÊU BIỂU</a:t>
            </a:r>
          </a:p>
        </p:txBody>
      </p:sp>
      <p:sp>
        <p:nvSpPr>
          <p:cNvPr id="27" name="Rounded Rectangle 26"/>
          <p:cNvSpPr/>
          <p:nvPr/>
        </p:nvSpPr>
        <p:spPr>
          <a:xfrm>
            <a:off x="8001000" y="671512"/>
            <a:ext cx="571500" cy="38100"/>
          </a:xfrm>
          <a:prstGeom prst="roundRect">
            <a:avLst>
              <a:gd name="adj" fmla="val 50000"/>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8" name="Picture 27" descr="image.png">
            <a:extLst>
              <a:ext uri="{FF2B5EF4-FFF2-40B4-BE49-F238E27FC236}">
                <a16:creationId xmlns:a16="http://schemas.microsoft.com/office/drawing/2014/main" id="{1F8B0860-DB33-4FB2-A40A-445B71BB0B54}"/>
              </a:ext>
            </a:extLst>
          </p:cNvPr>
          <p:cNvPicPr>
            <a:picLocks noChangeAspect="1"/>
          </p:cNvPicPr>
          <p:nvPr/>
        </p:nvPicPr>
        <p:blipFill>
          <a:blip r:embed="rId9"/>
          <a:stretch>
            <a:fillRect/>
          </a:stretch>
        </p:blipFill>
        <p:spPr>
          <a:xfrm>
            <a:off x="5329237" y="4095750"/>
            <a:ext cx="454025" cy="209550"/>
          </a:xfrm>
          <a:prstGeom prst="rect">
            <a:avLst/>
          </a:prstGeom>
        </p:spPr>
      </p:pic>
      <p:pic>
        <p:nvPicPr>
          <p:cNvPr id="29" name="Picture 28" descr="image.png">
            <a:extLst>
              <a:ext uri="{FF2B5EF4-FFF2-40B4-BE49-F238E27FC236}">
                <a16:creationId xmlns:a16="http://schemas.microsoft.com/office/drawing/2014/main" id="{BD083805-D766-4230-A8D5-D542D7E9F37D}"/>
              </a:ext>
            </a:extLst>
          </p:cNvPr>
          <p:cNvPicPr>
            <a:picLocks noChangeAspect="1"/>
          </p:cNvPicPr>
          <p:nvPr/>
        </p:nvPicPr>
        <p:blipFill>
          <a:blip r:embed="rId9"/>
          <a:stretch>
            <a:fillRect/>
          </a:stretch>
        </p:blipFill>
        <p:spPr>
          <a:xfrm>
            <a:off x="1670050" y="4714874"/>
            <a:ext cx="454025" cy="209550"/>
          </a:xfrm>
          <a:prstGeom prst="rect">
            <a:avLst/>
          </a:prstGeom>
        </p:spPr>
      </p:pic>
      <p:pic>
        <p:nvPicPr>
          <p:cNvPr id="32" name="Picture 31" descr="image.png">
            <a:extLst>
              <a:ext uri="{FF2B5EF4-FFF2-40B4-BE49-F238E27FC236}">
                <a16:creationId xmlns:a16="http://schemas.microsoft.com/office/drawing/2014/main" id="{2DB02DF3-BD00-4D52-97DC-7241102D7B54}"/>
              </a:ext>
            </a:extLst>
          </p:cNvPr>
          <p:cNvPicPr>
            <a:picLocks noChangeAspect="1"/>
          </p:cNvPicPr>
          <p:nvPr/>
        </p:nvPicPr>
        <p:blipFill>
          <a:blip r:embed="rId9"/>
          <a:stretch>
            <a:fillRect/>
          </a:stretch>
        </p:blipFill>
        <p:spPr>
          <a:xfrm>
            <a:off x="9007474" y="2695575"/>
            <a:ext cx="454025" cy="209550"/>
          </a:xfrm>
          <a:prstGeom prst="rect">
            <a:avLst/>
          </a:prstGeom>
        </p:spPr>
      </p:pic>
      <p:sp>
        <p:nvSpPr>
          <p:cNvPr id="31" name="TextBox 30">
            <a:extLst>
              <a:ext uri="{FF2B5EF4-FFF2-40B4-BE49-F238E27FC236}">
                <a16:creationId xmlns:a16="http://schemas.microsoft.com/office/drawing/2014/main" id="{79965BBD-DB5B-437A-93E9-CF95E74252AE}"/>
              </a:ext>
            </a:extLst>
          </p:cNvPr>
          <p:cNvSpPr txBox="1"/>
          <p:nvPr/>
        </p:nvSpPr>
        <p:spPr>
          <a:xfrm>
            <a:off x="994411" y="4933950"/>
            <a:ext cx="4629150" cy="211596"/>
          </a:xfrm>
          <a:prstGeom prst="rect">
            <a:avLst/>
          </a:prstGeom>
          <a:noFill/>
        </p:spPr>
        <p:txBody>
          <a:bodyPr wrap="square" lIns="0" tIns="0" rIns="0" bIns="0" anchor="t">
            <a:spAutoFit/>
          </a:bodyPr>
          <a:lstStyle/>
          <a:p>
            <a:pPr algn="l">
              <a:lnSpc>
                <a:spcPts val="1800"/>
              </a:lnSpc>
            </a:pPr>
            <a:r>
              <a:rPr lang="en-US" sz="1200" dirty="0">
                <a:solidFill>
                  <a:srgbClr val="334155"/>
                </a:solidFill>
                <a:latin typeface="Roboto"/>
              </a:rPr>
              <a:t>Thu </a:t>
            </a:r>
            <a:r>
              <a:rPr lang="en-US" sz="1200" dirty="0" err="1">
                <a:solidFill>
                  <a:srgbClr val="334155"/>
                </a:solidFill>
                <a:latin typeface="Roboto"/>
              </a:rPr>
              <a:t>nhập</a:t>
            </a:r>
            <a:r>
              <a:rPr lang="en-US" sz="1200" dirty="0">
                <a:solidFill>
                  <a:srgbClr val="334155"/>
                </a:solidFill>
                <a:latin typeface="Roboto"/>
              </a:rPr>
              <a:t> </a:t>
            </a:r>
            <a:r>
              <a:rPr lang="en-US" sz="1200" dirty="0" err="1">
                <a:solidFill>
                  <a:srgbClr val="334155"/>
                </a:solidFill>
                <a:latin typeface="Roboto"/>
              </a:rPr>
              <a:t>của</a:t>
            </a:r>
            <a:r>
              <a:rPr lang="en-US" sz="1200" dirty="0">
                <a:solidFill>
                  <a:srgbClr val="334155"/>
                </a:solidFill>
                <a:latin typeface="Roboto"/>
              </a:rPr>
              <a:t> ĐVSN </a:t>
            </a:r>
            <a:r>
              <a:rPr lang="en-US" sz="1200" dirty="0" err="1">
                <a:solidFill>
                  <a:srgbClr val="334155"/>
                </a:solidFill>
                <a:latin typeface="Roboto"/>
              </a:rPr>
              <a:t>công</a:t>
            </a:r>
            <a:r>
              <a:rPr lang="en-US" sz="1200" dirty="0">
                <a:solidFill>
                  <a:srgbClr val="334155"/>
                </a:solidFill>
                <a:latin typeface="Roboto"/>
              </a:rPr>
              <a:t> </a:t>
            </a:r>
            <a:r>
              <a:rPr lang="en-US" sz="1200" dirty="0" err="1">
                <a:solidFill>
                  <a:srgbClr val="334155"/>
                </a:solidFill>
                <a:latin typeface="Roboto"/>
              </a:rPr>
              <a:t>lập</a:t>
            </a:r>
            <a:r>
              <a:rPr lang="en-US" sz="1200" dirty="0">
                <a:solidFill>
                  <a:srgbClr val="334155"/>
                </a:solidFill>
                <a:latin typeface="Roboto"/>
              </a:rPr>
              <a:t> </a:t>
            </a:r>
            <a:r>
              <a:rPr lang="en-US" sz="1200" dirty="0" err="1">
                <a:solidFill>
                  <a:srgbClr val="334155"/>
                </a:solidFill>
                <a:latin typeface="Roboto"/>
              </a:rPr>
              <a:t>cung</a:t>
            </a:r>
            <a:r>
              <a:rPr lang="en-US" sz="1200" dirty="0">
                <a:solidFill>
                  <a:srgbClr val="334155"/>
                </a:solidFill>
                <a:latin typeface="Roboto"/>
              </a:rPr>
              <a:t> </a:t>
            </a:r>
            <a:r>
              <a:rPr lang="en-US" sz="1200" dirty="0" err="1">
                <a:solidFill>
                  <a:srgbClr val="334155"/>
                </a:solidFill>
                <a:latin typeface="Roboto"/>
              </a:rPr>
              <a:t>cấp</a:t>
            </a:r>
            <a:r>
              <a:rPr lang="en-US" sz="1200" dirty="0">
                <a:solidFill>
                  <a:srgbClr val="334155"/>
                </a:solidFill>
                <a:latin typeface="Roboto"/>
              </a:rPr>
              <a:t> </a:t>
            </a:r>
            <a:r>
              <a:rPr lang="en-US" sz="1200" dirty="0" err="1">
                <a:solidFill>
                  <a:srgbClr val="334155"/>
                </a:solidFill>
                <a:latin typeface="Roboto"/>
              </a:rPr>
              <a:t>dịch</a:t>
            </a:r>
            <a:r>
              <a:rPr lang="en-US" sz="1200" dirty="0">
                <a:solidFill>
                  <a:srgbClr val="334155"/>
                </a:solidFill>
                <a:latin typeface="Roboto"/>
              </a:rPr>
              <a:t> </a:t>
            </a:r>
            <a:r>
              <a:rPr lang="en-US" sz="1200" dirty="0" err="1">
                <a:solidFill>
                  <a:srgbClr val="334155"/>
                </a:solidFill>
                <a:latin typeface="Roboto"/>
              </a:rPr>
              <a:t>vụ</a:t>
            </a:r>
            <a:r>
              <a:rPr lang="en-US" sz="1200" dirty="0">
                <a:solidFill>
                  <a:srgbClr val="334155"/>
                </a:solidFill>
                <a:latin typeface="Roboto"/>
              </a:rPr>
              <a:t> </a:t>
            </a:r>
            <a:r>
              <a:rPr lang="en-US" sz="1200" dirty="0" err="1">
                <a:solidFill>
                  <a:srgbClr val="334155"/>
                </a:solidFill>
                <a:latin typeface="Roboto"/>
              </a:rPr>
              <a:t>sự</a:t>
            </a:r>
            <a:r>
              <a:rPr lang="en-US" sz="1200" dirty="0">
                <a:solidFill>
                  <a:srgbClr val="334155"/>
                </a:solidFill>
                <a:latin typeface="Roboto"/>
              </a:rPr>
              <a:t> </a:t>
            </a:r>
            <a:r>
              <a:rPr lang="en-US" sz="1200" dirty="0" err="1">
                <a:solidFill>
                  <a:srgbClr val="334155"/>
                </a:solidFill>
                <a:latin typeface="Roboto"/>
              </a:rPr>
              <a:t>nghiệp</a:t>
            </a:r>
            <a:r>
              <a:rPr lang="en-US" sz="1200" dirty="0">
                <a:solidFill>
                  <a:srgbClr val="334155"/>
                </a:solidFill>
                <a:latin typeface="Roboto"/>
              </a:rPr>
              <a:t> </a:t>
            </a:r>
            <a:r>
              <a:rPr lang="en-US" sz="1200" dirty="0" err="1">
                <a:solidFill>
                  <a:srgbClr val="334155"/>
                </a:solidFill>
                <a:latin typeface="Roboto"/>
              </a:rPr>
              <a:t>công</a:t>
            </a:r>
            <a:endParaRPr lang="vi-VN" sz="1200" b="0" i="0" u="none" dirty="0">
              <a:solidFill>
                <a:srgbClr val="334155"/>
              </a:solidFill>
              <a:latin typeface="Roboto"/>
            </a:endParaRPr>
          </a:p>
        </p:txBody>
      </p:sp>
      <p:pic>
        <p:nvPicPr>
          <p:cNvPr id="33" name="Picture 32" descr="image.png">
            <a:extLst>
              <a:ext uri="{FF2B5EF4-FFF2-40B4-BE49-F238E27FC236}">
                <a16:creationId xmlns:a16="http://schemas.microsoft.com/office/drawing/2014/main" id="{5168A263-3C75-43B7-92D4-D0C6CB30BC6C}"/>
              </a:ext>
            </a:extLst>
          </p:cNvPr>
          <p:cNvPicPr>
            <a:picLocks noChangeAspect="1"/>
          </p:cNvPicPr>
          <p:nvPr/>
        </p:nvPicPr>
        <p:blipFill>
          <a:blip r:embed="rId8"/>
          <a:stretch>
            <a:fillRect/>
          </a:stretch>
        </p:blipFill>
        <p:spPr>
          <a:xfrm>
            <a:off x="667024" y="5002764"/>
            <a:ext cx="133076" cy="152400"/>
          </a:xfrm>
          <a:prstGeom prst="rect">
            <a:avLst/>
          </a:prstGeom>
        </p:spPr>
      </p:pic>
      <p:pic>
        <p:nvPicPr>
          <p:cNvPr id="34" name="Picture 33" descr="image.png">
            <a:extLst>
              <a:ext uri="{FF2B5EF4-FFF2-40B4-BE49-F238E27FC236}">
                <a16:creationId xmlns:a16="http://schemas.microsoft.com/office/drawing/2014/main" id="{17CC6CAB-F243-459E-8E7D-F558D661C1C3}"/>
              </a:ext>
            </a:extLst>
          </p:cNvPr>
          <p:cNvPicPr>
            <a:picLocks noChangeAspect="1"/>
          </p:cNvPicPr>
          <p:nvPr/>
        </p:nvPicPr>
        <p:blipFill>
          <a:blip r:embed="rId9"/>
          <a:stretch>
            <a:fillRect/>
          </a:stretch>
        </p:blipFill>
        <p:spPr>
          <a:xfrm>
            <a:off x="5249862" y="4993239"/>
            <a:ext cx="454025" cy="194778"/>
          </a:xfrm>
          <a:prstGeom prst="rect">
            <a:avLst/>
          </a:prstGeom>
        </p:spPr>
      </p:pic>
      <p:pic>
        <p:nvPicPr>
          <p:cNvPr id="35" name="Picture 2" descr="hình ảnh logo thuế nhà nước - Inkythuatso">
            <a:extLst>
              <a:ext uri="{FF2B5EF4-FFF2-40B4-BE49-F238E27FC236}">
                <a16:creationId xmlns:a16="http://schemas.microsoft.com/office/drawing/2014/main" id="{445DD173-C272-4197-93FC-9D8275CED3EB}"/>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10597794" y="356902"/>
            <a:ext cx="832206" cy="8406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005012"/>
            <a:ext cx="5381625" cy="1328737"/>
          </a:xfrm>
          <a:prstGeom prst="rect">
            <a:avLst/>
          </a:prstGeom>
        </p:spPr>
      </p:pic>
      <p:pic>
        <p:nvPicPr>
          <p:cNvPr id="4" name="Picture 3" descr="image.png"/>
          <p:cNvPicPr>
            <a:picLocks noChangeAspect="1"/>
          </p:cNvPicPr>
          <p:nvPr/>
        </p:nvPicPr>
        <p:blipFill>
          <a:blip r:embed="rId4"/>
          <a:stretch>
            <a:fillRect/>
          </a:stretch>
        </p:blipFill>
        <p:spPr>
          <a:xfrm>
            <a:off x="571500" y="3476625"/>
            <a:ext cx="5381625" cy="1652587"/>
          </a:xfrm>
          <a:prstGeom prst="rect">
            <a:avLst/>
          </a:prstGeom>
        </p:spPr>
      </p:pic>
      <p:pic>
        <p:nvPicPr>
          <p:cNvPr id="5" name="Picture 4" descr="image.png"/>
          <p:cNvPicPr>
            <a:picLocks noChangeAspect="1"/>
          </p:cNvPicPr>
          <p:nvPr/>
        </p:nvPicPr>
        <p:blipFill>
          <a:blip r:embed="rId5"/>
          <a:stretch>
            <a:fillRect/>
          </a:stretch>
        </p:blipFill>
        <p:spPr>
          <a:xfrm>
            <a:off x="6238875" y="2005012"/>
            <a:ext cx="5381625" cy="3619500"/>
          </a:xfrm>
          <a:prstGeom prst="rect">
            <a:avLst/>
          </a:prstGeom>
        </p:spPr>
      </p:pic>
      <p:sp>
        <p:nvSpPr>
          <p:cNvPr id="6" name="TextBox 5"/>
          <p:cNvSpPr txBox="1"/>
          <p:nvPr/>
        </p:nvSpPr>
        <p:spPr>
          <a:xfrm>
            <a:off x="771525" y="2205037"/>
            <a:ext cx="5230653" cy="209550"/>
          </a:xfrm>
          <a:prstGeom prst="rect">
            <a:avLst/>
          </a:prstGeom>
          <a:noFill/>
        </p:spPr>
        <p:txBody>
          <a:bodyPr wrap="square" lIns="133350" tIns="0" rIns="0" bIns="0" anchor="t">
            <a:spAutoFit/>
          </a:bodyPr>
          <a:lstStyle/>
          <a:p>
            <a:pPr algn="l"/>
            <a:r>
              <a:rPr sz="1350" b="1" i="0" u="none">
                <a:solidFill>
                  <a:srgbClr val="1E3A8A"/>
                </a:solidFill>
                <a:latin typeface="Montserrat"/>
              </a:rPr>
              <a:t>1. Phương Pháp Kê Khai (Phổ Biến)</a:t>
            </a:r>
          </a:p>
        </p:txBody>
      </p:sp>
      <p:sp>
        <p:nvSpPr>
          <p:cNvPr id="7" name="TextBox 6"/>
          <p:cNvSpPr txBox="1"/>
          <p:nvPr/>
        </p:nvSpPr>
        <p:spPr>
          <a:xfrm>
            <a:off x="771525" y="2490787"/>
            <a:ext cx="4981575" cy="214312"/>
          </a:xfrm>
          <a:prstGeom prst="rect">
            <a:avLst/>
          </a:prstGeom>
          <a:noFill/>
        </p:spPr>
        <p:txBody>
          <a:bodyPr wrap="square" lIns="0" tIns="0" rIns="0" bIns="0" anchor="t">
            <a:spAutoFit/>
          </a:bodyPr>
          <a:lstStyle/>
          <a:p>
            <a:pPr algn="l">
              <a:lnSpc>
                <a:spcPts val="1687"/>
              </a:lnSpc>
            </a:pPr>
            <a:r>
              <a:rPr sz="1125" b="1" i="0" u="none" dirty="0" err="1">
                <a:solidFill>
                  <a:srgbClr val="059669"/>
                </a:solidFill>
                <a:latin typeface="Roboto"/>
              </a:rPr>
              <a:t>Thuế</a:t>
            </a:r>
            <a:r>
              <a:rPr sz="1125" b="1" i="0" u="none" dirty="0">
                <a:solidFill>
                  <a:srgbClr val="059669"/>
                </a:solidFill>
                <a:latin typeface="Roboto"/>
              </a:rPr>
              <a:t> TNDN = Thu </a:t>
            </a:r>
            <a:r>
              <a:rPr sz="1125" b="1" i="0" u="none" dirty="0" err="1">
                <a:solidFill>
                  <a:srgbClr val="059669"/>
                </a:solidFill>
                <a:latin typeface="Roboto"/>
              </a:rPr>
              <a:t>Nhập</a:t>
            </a:r>
            <a:r>
              <a:rPr sz="1125" b="1" i="0" u="none" dirty="0">
                <a:solidFill>
                  <a:srgbClr val="059669"/>
                </a:solidFill>
                <a:latin typeface="Roboto"/>
              </a:rPr>
              <a:t> </a:t>
            </a:r>
            <a:r>
              <a:rPr sz="1125" b="1" i="0" u="none" dirty="0" err="1">
                <a:solidFill>
                  <a:srgbClr val="059669"/>
                </a:solidFill>
                <a:latin typeface="Roboto"/>
              </a:rPr>
              <a:t>Tính</a:t>
            </a:r>
            <a:r>
              <a:rPr sz="1125" b="1" i="0" u="none" dirty="0">
                <a:solidFill>
                  <a:srgbClr val="059669"/>
                </a:solidFill>
                <a:latin typeface="Roboto"/>
              </a:rPr>
              <a:t> </a:t>
            </a:r>
            <a:r>
              <a:rPr sz="1125" b="1" i="0" u="none" dirty="0" err="1">
                <a:solidFill>
                  <a:srgbClr val="059669"/>
                </a:solidFill>
                <a:latin typeface="Roboto"/>
              </a:rPr>
              <a:t>Thuế</a:t>
            </a:r>
            <a:r>
              <a:rPr sz="1125" b="1" i="0" u="none" dirty="0">
                <a:solidFill>
                  <a:srgbClr val="059669"/>
                </a:solidFill>
                <a:latin typeface="Roboto"/>
              </a:rPr>
              <a:t> x </a:t>
            </a:r>
            <a:r>
              <a:rPr sz="1125" b="1" i="0" u="none" dirty="0" err="1">
                <a:solidFill>
                  <a:srgbClr val="059669"/>
                </a:solidFill>
                <a:latin typeface="Roboto"/>
              </a:rPr>
              <a:t>Thuế</a:t>
            </a:r>
            <a:r>
              <a:rPr sz="1125" b="1" i="0" u="none" dirty="0">
                <a:solidFill>
                  <a:srgbClr val="059669"/>
                </a:solidFill>
                <a:latin typeface="Roboto"/>
              </a:rPr>
              <a:t> </a:t>
            </a:r>
            <a:r>
              <a:rPr sz="1125" b="1" i="0" u="none" dirty="0" err="1">
                <a:solidFill>
                  <a:srgbClr val="059669"/>
                </a:solidFill>
                <a:latin typeface="Roboto"/>
              </a:rPr>
              <a:t>Suất</a:t>
            </a:r>
            <a:endParaRPr sz="1125" b="1" i="0" u="none" dirty="0">
              <a:solidFill>
                <a:srgbClr val="059669"/>
              </a:solidFill>
              <a:latin typeface="Roboto"/>
            </a:endParaRPr>
          </a:p>
        </p:txBody>
      </p:sp>
      <p:sp>
        <p:nvSpPr>
          <p:cNvPr id="8" name="TextBox 7"/>
          <p:cNvSpPr txBox="1"/>
          <p:nvPr/>
        </p:nvSpPr>
        <p:spPr>
          <a:xfrm>
            <a:off x="771525" y="2762250"/>
            <a:ext cx="4981575" cy="371475"/>
          </a:xfrm>
          <a:prstGeom prst="rect">
            <a:avLst/>
          </a:prstGeom>
          <a:noFill/>
        </p:spPr>
        <p:txBody>
          <a:bodyPr wrap="square" lIns="0" tIns="0" rIns="0" bIns="0" anchor="t">
            <a:spAutoFit/>
          </a:bodyPr>
          <a:lstStyle/>
          <a:p>
            <a:pPr algn="l">
              <a:lnSpc>
                <a:spcPts val="1462"/>
              </a:lnSpc>
            </a:pPr>
            <a:r>
              <a:rPr sz="975" b="0" i="0" u="none" dirty="0">
                <a:solidFill>
                  <a:srgbClr val="475569"/>
                </a:solidFill>
                <a:latin typeface="Roboto"/>
              </a:rPr>
              <a:t>Thu </a:t>
            </a:r>
            <a:r>
              <a:rPr sz="975" b="0" i="0" u="none" dirty="0" err="1">
                <a:solidFill>
                  <a:srgbClr val="475569"/>
                </a:solidFill>
                <a:latin typeface="Roboto"/>
              </a:rPr>
              <a:t>nhập</a:t>
            </a:r>
            <a:r>
              <a:rPr sz="975" b="0" i="0" u="none" dirty="0">
                <a:solidFill>
                  <a:srgbClr val="475569"/>
                </a:solidFill>
                <a:latin typeface="Roboto"/>
              </a:rPr>
              <a:t> </a:t>
            </a:r>
            <a:r>
              <a:rPr sz="975" b="0" i="0" u="none" dirty="0" err="1">
                <a:solidFill>
                  <a:srgbClr val="475569"/>
                </a:solidFill>
                <a:latin typeface="Roboto"/>
              </a:rPr>
              <a:t>tính</a:t>
            </a:r>
            <a:r>
              <a:rPr sz="975" b="0" i="0" u="none" dirty="0">
                <a:solidFill>
                  <a:srgbClr val="475569"/>
                </a:solidFill>
                <a:latin typeface="Roboto"/>
              </a:rPr>
              <a:t> </a:t>
            </a:r>
            <a:r>
              <a:rPr sz="975" b="0" i="0" u="none" dirty="0" err="1">
                <a:solidFill>
                  <a:srgbClr val="475569"/>
                </a:solidFill>
                <a:latin typeface="Roboto"/>
              </a:rPr>
              <a:t>thuế</a:t>
            </a:r>
            <a:r>
              <a:rPr sz="975" b="0" i="0" u="none" dirty="0">
                <a:solidFill>
                  <a:srgbClr val="475569"/>
                </a:solidFill>
                <a:latin typeface="Roboto"/>
              </a:rPr>
              <a:t> = (</a:t>
            </a:r>
            <a:r>
              <a:rPr sz="975" b="0" i="0" u="none" dirty="0" err="1">
                <a:solidFill>
                  <a:srgbClr val="475569"/>
                </a:solidFill>
                <a:latin typeface="Roboto"/>
              </a:rPr>
              <a:t>Doanh</a:t>
            </a:r>
            <a:r>
              <a:rPr sz="975" b="0" i="0" u="none" dirty="0">
                <a:solidFill>
                  <a:srgbClr val="475569"/>
                </a:solidFill>
                <a:latin typeface="Roboto"/>
              </a:rPr>
              <a:t> </a:t>
            </a:r>
            <a:r>
              <a:rPr sz="975" b="0" i="0" u="none" dirty="0" err="1">
                <a:solidFill>
                  <a:srgbClr val="475569"/>
                </a:solidFill>
                <a:latin typeface="Roboto"/>
              </a:rPr>
              <a:t>thu</a:t>
            </a:r>
            <a:r>
              <a:rPr sz="975" b="0" i="0" u="none" dirty="0">
                <a:solidFill>
                  <a:srgbClr val="475569"/>
                </a:solidFill>
                <a:latin typeface="Roboto"/>
              </a:rPr>
              <a:t> - Chi </a:t>
            </a:r>
            <a:r>
              <a:rPr sz="975" b="0" i="0" u="none" dirty="0" err="1">
                <a:solidFill>
                  <a:srgbClr val="475569"/>
                </a:solidFill>
                <a:latin typeface="Roboto"/>
              </a:rPr>
              <a:t>phí</a:t>
            </a:r>
            <a:r>
              <a:rPr sz="975" b="0" i="0" u="none" dirty="0">
                <a:solidFill>
                  <a:srgbClr val="475569"/>
                </a:solidFill>
                <a:latin typeface="Roboto"/>
              </a:rPr>
              <a:t> </a:t>
            </a:r>
            <a:r>
              <a:rPr sz="975" b="0" i="0" u="none" dirty="0" err="1">
                <a:solidFill>
                  <a:srgbClr val="475569"/>
                </a:solidFill>
                <a:latin typeface="Roboto"/>
              </a:rPr>
              <a:t>được</a:t>
            </a:r>
            <a:r>
              <a:rPr sz="975" b="0" i="0" u="none" dirty="0">
                <a:solidFill>
                  <a:srgbClr val="475569"/>
                </a:solidFill>
                <a:latin typeface="Roboto"/>
              </a:rPr>
              <a:t> </a:t>
            </a:r>
            <a:r>
              <a:rPr sz="975" b="0" i="0" u="none" dirty="0" err="1">
                <a:solidFill>
                  <a:srgbClr val="475569"/>
                </a:solidFill>
                <a:latin typeface="Roboto"/>
              </a:rPr>
              <a:t>trừ</a:t>
            </a:r>
            <a:r>
              <a:rPr sz="975" b="0" i="0" u="none" dirty="0">
                <a:solidFill>
                  <a:srgbClr val="475569"/>
                </a:solidFill>
                <a:latin typeface="Roboto"/>
              </a:rPr>
              <a:t> + Thu </a:t>
            </a:r>
            <a:r>
              <a:rPr sz="975" b="0" i="0" u="none" dirty="0" err="1">
                <a:solidFill>
                  <a:srgbClr val="475569"/>
                </a:solidFill>
                <a:latin typeface="Roboto"/>
              </a:rPr>
              <a:t>nhập</a:t>
            </a:r>
            <a:r>
              <a:rPr sz="975" b="0" i="0" u="none" dirty="0">
                <a:solidFill>
                  <a:srgbClr val="475569"/>
                </a:solidFill>
                <a:latin typeface="Roboto"/>
              </a:rPr>
              <a:t> </a:t>
            </a:r>
            <a:r>
              <a:rPr sz="975" b="0" i="0" u="none" dirty="0" err="1">
                <a:solidFill>
                  <a:srgbClr val="475569"/>
                </a:solidFill>
                <a:latin typeface="Roboto"/>
              </a:rPr>
              <a:t>khác</a:t>
            </a:r>
            <a:r>
              <a:rPr sz="975" b="0" i="0" u="none" dirty="0">
                <a:solidFill>
                  <a:srgbClr val="475569"/>
                </a:solidFill>
                <a:latin typeface="Roboto"/>
              </a:rPr>
              <a:t>) - Thu </a:t>
            </a:r>
            <a:r>
              <a:rPr sz="975" b="0" i="0" u="none" dirty="0" err="1">
                <a:solidFill>
                  <a:srgbClr val="475569"/>
                </a:solidFill>
                <a:latin typeface="Roboto"/>
              </a:rPr>
              <a:t>nhập</a:t>
            </a:r>
            <a:r>
              <a:rPr sz="975" b="0" i="0" u="none" dirty="0">
                <a:solidFill>
                  <a:srgbClr val="475569"/>
                </a:solidFill>
                <a:latin typeface="Roboto"/>
              </a:rPr>
              <a:t> </a:t>
            </a:r>
            <a:r>
              <a:rPr sz="975" b="0" i="0" u="none" dirty="0" err="1">
                <a:solidFill>
                  <a:srgbClr val="475569"/>
                </a:solidFill>
                <a:latin typeface="Roboto"/>
              </a:rPr>
              <a:t>miễn</a:t>
            </a:r>
            <a:r>
              <a:rPr sz="975" b="0" i="0" u="none" dirty="0">
                <a:solidFill>
                  <a:srgbClr val="475569"/>
                </a:solidFill>
                <a:latin typeface="Roboto"/>
              </a:rPr>
              <a:t> </a:t>
            </a:r>
            <a:r>
              <a:rPr sz="975" b="0" i="0" u="none" dirty="0" err="1">
                <a:solidFill>
                  <a:srgbClr val="475569"/>
                </a:solidFill>
                <a:latin typeface="Roboto"/>
              </a:rPr>
              <a:t>thuế</a:t>
            </a:r>
            <a:r>
              <a:rPr sz="975" b="0" i="0" u="none" dirty="0">
                <a:solidFill>
                  <a:srgbClr val="475569"/>
                </a:solidFill>
                <a:latin typeface="Roboto"/>
              </a:rPr>
              <a:t> - </a:t>
            </a:r>
            <a:r>
              <a:rPr sz="975" b="0" i="0" u="none" dirty="0" err="1">
                <a:solidFill>
                  <a:srgbClr val="475569"/>
                </a:solidFill>
                <a:latin typeface="Roboto"/>
              </a:rPr>
              <a:t>Lỗ</a:t>
            </a:r>
            <a:r>
              <a:rPr sz="975" b="0" i="0" u="none" dirty="0">
                <a:solidFill>
                  <a:srgbClr val="475569"/>
                </a:solidFill>
                <a:latin typeface="Roboto"/>
              </a:rPr>
              <a:t> </a:t>
            </a:r>
            <a:r>
              <a:rPr sz="975" b="0" i="0" u="none" dirty="0" err="1">
                <a:solidFill>
                  <a:srgbClr val="475569"/>
                </a:solidFill>
                <a:latin typeface="Roboto"/>
              </a:rPr>
              <a:t>kết</a:t>
            </a:r>
            <a:r>
              <a:rPr sz="975" b="0" i="0" u="none" dirty="0">
                <a:solidFill>
                  <a:srgbClr val="475569"/>
                </a:solidFill>
                <a:latin typeface="Roboto"/>
              </a:rPr>
              <a:t> </a:t>
            </a:r>
            <a:r>
              <a:rPr sz="975" b="0" i="0" u="none" dirty="0" err="1">
                <a:solidFill>
                  <a:srgbClr val="475569"/>
                </a:solidFill>
                <a:latin typeface="Roboto"/>
              </a:rPr>
              <a:t>chuyển</a:t>
            </a:r>
            <a:r>
              <a:rPr sz="975" b="0" i="0" u="none" dirty="0">
                <a:solidFill>
                  <a:srgbClr val="475569"/>
                </a:solidFill>
                <a:latin typeface="Roboto"/>
              </a:rPr>
              <a:t>.</a:t>
            </a:r>
          </a:p>
        </p:txBody>
      </p:sp>
      <p:sp>
        <p:nvSpPr>
          <p:cNvPr id="9" name="TextBox 8"/>
          <p:cNvSpPr txBox="1"/>
          <p:nvPr/>
        </p:nvSpPr>
        <p:spPr>
          <a:xfrm>
            <a:off x="771525" y="3676650"/>
            <a:ext cx="5230653" cy="209550"/>
          </a:xfrm>
          <a:prstGeom prst="rect">
            <a:avLst/>
          </a:prstGeom>
          <a:noFill/>
        </p:spPr>
        <p:txBody>
          <a:bodyPr wrap="square" lIns="133350" tIns="0" rIns="0" bIns="0" anchor="t">
            <a:spAutoFit/>
          </a:bodyPr>
          <a:lstStyle/>
          <a:p>
            <a:pPr algn="l"/>
            <a:r>
              <a:rPr sz="1350" b="1" i="0" u="none">
                <a:solidFill>
                  <a:srgbClr val="1E3A8A"/>
                </a:solidFill>
                <a:latin typeface="Montserrat"/>
              </a:rPr>
              <a:t>2. Phương Pháp Tỷ Lệ % Trên Doanh Thu</a:t>
            </a:r>
          </a:p>
        </p:txBody>
      </p:sp>
      <p:sp>
        <p:nvSpPr>
          <p:cNvPr id="10" name="TextBox 9"/>
          <p:cNvSpPr txBox="1"/>
          <p:nvPr/>
        </p:nvSpPr>
        <p:spPr>
          <a:xfrm>
            <a:off x="771525" y="3962400"/>
            <a:ext cx="4981575" cy="200025"/>
          </a:xfrm>
          <a:prstGeom prst="rect">
            <a:avLst/>
          </a:prstGeom>
          <a:noFill/>
        </p:spPr>
        <p:txBody>
          <a:bodyPr wrap="square" lIns="0" tIns="0" rIns="0" bIns="0" anchor="t">
            <a:spAutoFit/>
          </a:bodyPr>
          <a:lstStyle/>
          <a:p>
            <a:pPr algn="l">
              <a:lnSpc>
                <a:spcPts val="1575"/>
              </a:lnSpc>
            </a:pPr>
            <a:r>
              <a:rPr sz="1050" b="0" i="0" u="none">
                <a:solidFill>
                  <a:srgbClr val="334155"/>
                </a:solidFill>
                <a:latin typeface="Roboto"/>
              </a:rPr>
              <a:t>Áp dụng cho DN doanh thu ≤ 3 tỷ, HTX, ĐVSN không xác định được chi phí:</a:t>
            </a:r>
          </a:p>
        </p:txBody>
      </p:sp>
      <p:pic>
        <p:nvPicPr>
          <p:cNvPr id="11" name="Picture 10" descr="image.png"/>
          <p:cNvPicPr>
            <a:picLocks noChangeAspect="1"/>
          </p:cNvPicPr>
          <p:nvPr/>
        </p:nvPicPr>
        <p:blipFill>
          <a:blip r:embed="rId6"/>
          <a:stretch>
            <a:fillRect/>
          </a:stretch>
        </p:blipFill>
        <p:spPr>
          <a:xfrm>
            <a:off x="6248400" y="2014537"/>
            <a:ext cx="5362575" cy="3600450"/>
          </a:xfrm>
          <a:prstGeom prst="rect">
            <a:avLst/>
          </a:prstGeom>
        </p:spPr>
      </p:pic>
      <p:pic>
        <p:nvPicPr>
          <p:cNvPr id="12" name="Picture 11" descr="image.png"/>
          <p:cNvPicPr>
            <a:picLocks noChangeAspect="1"/>
          </p:cNvPicPr>
          <p:nvPr/>
        </p:nvPicPr>
        <p:blipFill>
          <a:blip r:embed="rId7"/>
          <a:stretch>
            <a:fillRect/>
          </a:stretch>
        </p:blipFill>
        <p:spPr>
          <a:xfrm>
            <a:off x="771525" y="2224087"/>
            <a:ext cx="133350" cy="171450"/>
          </a:xfrm>
          <a:prstGeom prst="rect">
            <a:avLst/>
          </a:prstGeom>
        </p:spPr>
      </p:pic>
      <p:pic>
        <p:nvPicPr>
          <p:cNvPr id="13" name="Picture 12" descr="image.png"/>
          <p:cNvPicPr>
            <a:picLocks noChangeAspect="1"/>
          </p:cNvPicPr>
          <p:nvPr/>
        </p:nvPicPr>
        <p:blipFill>
          <a:blip r:embed="rId8"/>
          <a:stretch>
            <a:fillRect/>
          </a:stretch>
        </p:blipFill>
        <p:spPr>
          <a:xfrm>
            <a:off x="771525" y="3695700"/>
            <a:ext cx="133350" cy="171450"/>
          </a:xfrm>
          <a:prstGeom prst="rect">
            <a:avLst/>
          </a:prstGeom>
        </p:spPr>
      </p:pic>
      <p:sp>
        <p:nvSpPr>
          <p:cNvPr id="14" name="TextBox 13"/>
          <p:cNvSpPr txBox="1"/>
          <p:nvPr/>
        </p:nvSpPr>
        <p:spPr>
          <a:xfrm>
            <a:off x="885825" y="4198143"/>
            <a:ext cx="57150" cy="247650"/>
          </a:xfrm>
          <a:prstGeom prst="rect">
            <a:avLst/>
          </a:prstGeom>
          <a:noFill/>
        </p:spPr>
        <p:txBody>
          <a:bodyPr wrap="square" lIns="0" tIns="0" rIns="0" bIns="0" anchor="t">
            <a:spAutoFit/>
          </a:bodyPr>
          <a:lstStyle/>
          <a:p>
            <a:pPr algn="l"/>
            <a:r>
              <a:rPr sz="1275" b="0" i="0" u="none">
                <a:solidFill>
                  <a:srgbClr val="334155"/>
                </a:solidFill>
                <a:latin typeface="Roboto"/>
              </a:rPr>
              <a:t>•</a:t>
            </a:r>
          </a:p>
        </p:txBody>
      </p:sp>
      <p:sp>
        <p:nvSpPr>
          <p:cNvPr id="15" name="TextBox 14"/>
          <p:cNvSpPr txBox="1"/>
          <p:nvPr/>
        </p:nvSpPr>
        <p:spPr>
          <a:xfrm>
            <a:off x="942975" y="4200525"/>
            <a:ext cx="4810125" cy="242887"/>
          </a:xfrm>
          <a:prstGeom prst="rect">
            <a:avLst/>
          </a:prstGeom>
          <a:noFill/>
        </p:spPr>
        <p:txBody>
          <a:bodyPr wrap="square" lIns="57150" tIns="0" rIns="0" bIns="0" anchor="t">
            <a:spAutoFit/>
          </a:bodyPr>
          <a:lstStyle/>
          <a:p>
            <a:pPr algn="l">
              <a:lnSpc>
                <a:spcPts val="1912"/>
              </a:lnSpc>
            </a:pPr>
            <a:r>
              <a:rPr sz="1275" b="0" i="0" u="none">
                <a:solidFill>
                  <a:srgbClr val="334155"/>
                </a:solidFill>
                <a:latin typeface="Roboto"/>
              </a:rPr>
              <a:t>Phân phối hàng hóa: </a:t>
            </a:r>
            <a:r>
              <a:rPr sz="1275" b="1" i="0" u="none">
                <a:solidFill>
                  <a:srgbClr val="334155"/>
                </a:solidFill>
                <a:latin typeface="Roboto"/>
              </a:rPr>
              <a:t>0,3% - 1%</a:t>
            </a:r>
          </a:p>
        </p:txBody>
      </p:sp>
      <p:sp>
        <p:nvSpPr>
          <p:cNvPr id="16" name="TextBox 15"/>
          <p:cNvSpPr txBox="1"/>
          <p:nvPr/>
        </p:nvSpPr>
        <p:spPr>
          <a:xfrm>
            <a:off x="885825" y="4441031"/>
            <a:ext cx="57150" cy="247650"/>
          </a:xfrm>
          <a:prstGeom prst="rect">
            <a:avLst/>
          </a:prstGeom>
          <a:noFill/>
        </p:spPr>
        <p:txBody>
          <a:bodyPr wrap="square" lIns="0" tIns="0" rIns="0" bIns="0" anchor="t">
            <a:spAutoFit/>
          </a:bodyPr>
          <a:lstStyle/>
          <a:p>
            <a:pPr algn="l"/>
            <a:r>
              <a:rPr sz="1275" b="0" i="0" u="none">
                <a:solidFill>
                  <a:srgbClr val="334155"/>
                </a:solidFill>
                <a:latin typeface="Roboto"/>
              </a:rPr>
              <a:t>•</a:t>
            </a:r>
          </a:p>
        </p:txBody>
      </p:sp>
      <p:sp>
        <p:nvSpPr>
          <p:cNvPr id="17" name="TextBox 16"/>
          <p:cNvSpPr txBox="1"/>
          <p:nvPr/>
        </p:nvSpPr>
        <p:spPr>
          <a:xfrm>
            <a:off x="942975" y="4443412"/>
            <a:ext cx="4810125" cy="242887"/>
          </a:xfrm>
          <a:prstGeom prst="rect">
            <a:avLst/>
          </a:prstGeom>
          <a:noFill/>
        </p:spPr>
        <p:txBody>
          <a:bodyPr wrap="square" lIns="57150" tIns="0" rIns="0" bIns="0" anchor="t">
            <a:spAutoFit/>
          </a:bodyPr>
          <a:lstStyle/>
          <a:p>
            <a:pPr algn="l">
              <a:lnSpc>
                <a:spcPts val="1912"/>
              </a:lnSpc>
            </a:pPr>
            <a:r>
              <a:rPr sz="1275" b="0" i="0" u="none">
                <a:solidFill>
                  <a:srgbClr val="334155"/>
                </a:solidFill>
                <a:latin typeface="Roboto"/>
              </a:rPr>
              <a:t>Sản xuất, vận tải, dịch vụ gắn với hàng hóa: </a:t>
            </a:r>
            <a:r>
              <a:rPr sz="1275" b="1" i="0" u="none">
                <a:solidFill>
                  <a:srgbClr val="334155"/>
                </a:solidFill>
                <a:latin typeface="Roboto"/>
              </a:rPr>
              <a:t>1,2%</a:t>
            </a:r>
          </a:p>
        </p:txBody>
      </p:sp>
      <p:sp>
        <p:nvSpPr>
          <p:cNvPr id="18" name="TextBox 17"/>
          <p:cNvSpPr txBox="1"/>
          <p:nvPr/>
        </p:nvSpPr>
        <p:spPr>
          <a:xfrm>
            <a:off x="885825" y="4683918"/>
            <a:ext cx="57150" cy="247650"/>
          </a:xfrm>
          <a:prstGeom prst="rect">
            <a:avLst/>
          </a:prstGeom>
          <a:noFill/>
        </p:spPr>
        <p:txBody>
          <a:bodyPr wrap="square" lIns="0" tIns="0" rIns="0" bIns="0" anchor="t">
            <a:spAutoFit/>
          </a:bodyPr>
          <a:lstStyle/>
          <a:p>
            <a:pPr algn="l"/>
            <a:r>
              <a:rPr sz="1275" b="0" i="0" u="none">
                <a:solidFill>
                  <a:srgbClr val="334155"/>
                </a:solidFill>
                <a:latin typeface="Roboto"/>
              </a:rPr>
              <a:t>•</a:t>
            </a:r>
          </a:p>
        </p:txBody>
      </p:sp>
      <p:sp>
        <p:nvSpPr>
          <p:cNvPr id="19" name="TextBox 18"/>
          <p:cNvSpPr txBox="1"/>
          <p:nvPr/>
        </p:nvSpPr>
        <p:spPr>
          <a:xfrm>
            <a:off x="942975" y="4686300"/>
            <a:ext cx="4810125" cy="242887"/>
          </a:xfrm>
          <a:prstGeom prst="rect">
            <a:avLst/>
          </a:prstGeom>
          <a:noFill/>
        </p:spPr>
        <p:txBody>
          <a:bodyPr wrap="square" lIns="57150" tIns="0" rIns="0" bIns="0" anchor="t">
            <a:spAutoFit/>
          </a:bodyPr>
          <a:lstStyle/>
          <a:p>
            <a:pPr algn="l">
              <a:lnSpc>
                <a:spcPts val="1912"/>
              </a:lnSpc>
            </a:pPr>
            <a:r>
              <a:rPr sz="1275" b="0" i="0" u="none">
                <a:solidFill>
                  <a:srgbClr val="334155"/>
                </a:solidFill>
                <a:latin typeface="Roboto"/>
              </a:rPr>
              <a:t>Dịch vụ (cho thuê tài sản, đại lý, QC số): </a:t>
            </a:r>
            <a:r>
              <a:rPr sz="1275" b="1" i="0" u="none">
                <a:solidFill>
                  <a:srgbClr val="334155"/>
                </a:solidFill>
                <a:latin typeface="Roboto"/>
              </a:rPr>
              <a:t>1,5% - 5%</a:t>
            </a:r>
          </a:p>
        </p:txBody>
      </p:sp>
      <p:sp>
        <p:nvSpPr>
          <p:cNvPr id="20" name="TextBox 19"/>
          <p:cNvSpPr txBox="1"/>
          <p:nvPr/>
        </p:nvSpPr>
        <p:spPr>
          <a:xfrm>
            <a:off x="571500" y="476250"/>
            <a:ext cx="11601450" cy="419100"/>
          </a:xfrm>
          <a:prstGeom prst="rect">
            <a:avLst/>
          </a:prstGeom>
          <a:noFill/>
        </p:spPr>
        <p:txBody>
          <a:bodyPr wrap="square" lIns="0" tIns="0" rIns="0" bIns="0" anchor="t">
            <a:spAutoFit/>
          </a:bodyPr>
          <a:lstStyle/>
          <a:p>
            <a:pPr algn="l"/>
            <a:r>
              <a:rPr sz="2550" b="1" i="0" u="none">
                <a:solidFill>
                  <a:srgbClr val="1E3A8A"/>
                </a:solidFill>
                <a:latin typeface="Montserrat"/>
              </a:rPr>
              <a:t>Căn Cứ &amp; Phương Pháp Tính Thuế TNDN</a:t>
            </a:r>
          </a:p>
        </p:txBody>
      </p:sp>
      <p:sp>
        <p:nvSpPr>
          <p:cNvPr id="21" name="Rectangle 20"/>
          <p:cNvSpPr/>
          <p:nvPr/>
        </p:nvSpPr>
        <p:spPr>
          <a:xfrm>
            <a:off x="571500" y="990600"/>
            <a:ext cx="11049000" cy="19050"/>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2" name="Picture 21" descr="image.png">
            <a:extLst>
              <a:ext uri="{FF2B5EF4-FFF2-40B4-BE49-F238E27FC236}">
                <a16:creationId xmlns:a16="http://schemas.microsoft.com/office/drawing/2014/main" id="{4ECFFB50-F955-4B1D-8ECC-A48478D4C09F}"/>
              </a:ext>
            </a:extLst>
          </p:cNvPr>
          <p:cNvPicPr>
            <a:picLocks noChangeAspect="1"/>
          </p:cNvPicPr>
          <p:nvPr/>
        </p:nvPicPr>
        <p:blipFill>
          <a:blip r:embed="rId9"/>
          <a:stretch>
            <a:fillRect/>
          </a:stretch>
        </p:blipFill>
        <p:spPr>
          <a:xfrm>
            <a:off x="4660899" y="3657600"/>
            <a:ext cx="454025" cy="209550"/>
          </a:xfrm>
          <a:prstGeom prst="rect">
            <a:avLst/>
          </a:prstGeom>
        </p:spPr>
      </p:pic>
      <p:pic>
        <p:nvPicPr>
          <p:cNvPr id="23" name="Picture 2" descr="hình ảnh logo thuế nhà nước - Inkythuatso">
            <a:extLst>
              <a:ext uri="{FF2B5EF4-FFF2-40B4-BE49-F238E27FC236}">
                <a16:creationId xmlns:a16="http://schemas.microsoft.com/office/drawing/2014/main" id="{468194C4-686F-4D77-AB1A-3DDCF016C82C}"/>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10953216" y="149924"/>
            <a:ext cx="832206" cy="8406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9906000" y="4572000"/>
            <a:ext cx="3048000" cy="3048000"/>
          </a:xfrm>
          <a:prstGeom prst="rect">
            <a:avLst/>
          </a:prstGeom>
        </p:spPr>
      </p:pic>
      <p:pic>
        <p:nvPicPr>
          <p:cNvPr id="4" name="Picture 3" descr="image.png"/>
          <p:cNvPicPr>
            <a:picLocks noChangeAspect="1"/>
          </p:cNvPicPr>
          <p:nvPr/>
        </p:nvPicPr>
        <p:blipFill>
          <a:blip r:embed="rId4"/>
          <a:stretch>
            <a:fillRect/>
          </a:stretch>
        </p:blipFill>
        <p:spPr>
          <a:xfrm>
            <a:off x="571500" y="2438400"/>
            <a:ext cx="3555950" cy="2686050"/>
          </a:xfrm>
          <a:prstGeom prst="rect">
            <a:avLst/>
          </a:prstGeom>
        </p:spPr>
      </p:pic>
      <p:pic>
        <p:nvPicPr>
          <p:cNvPr id="5" name="Picture 4" descr="image.png"/>
          <p:cNvPicPr>
            <a:picLocks noChangeAspect="1"/>
          </p:cNvPicPr>
          <p:nvPr/>
        </p:nvPicPr>
        <p:blipFill>
          <a:blip r:embed="rId5"/>
          <a:stretch>
            <a:fillRect/>
          </a:stretch>
        </p:blipFill>
        <p:spPr>
          <a:xfrm>
            <a:off x="4317950" y="2438400"/>
            <a:ext cx="3555950" cy="2686050"/>
          </a:xfrm>
          <a:prstGeom prst="rect">
            <a:avLst/>
          </a:prstGeom>
        </p:spPr>
      </p:pic>
      <p:pic>
        <p:nvPicPr>
          <p:cNvPr id="6" name="Picture 5" descr="image.png"/>
          <p:cNvPicPr>
            <a:picLocks noChangeAspect="1"/>
          </p:cNvPicPr>
          <p:nvPr/>
        </p:nvPicPr>
        <p:blipFill>
          <a:blip r:embed="rId6"/>
          <a:stretch>
            <a:fillRect/>
          </a:stretch>
        </p:blipFill>
        <p:spPr>
          <a:xfrm>
            <a:off x="8064400" y="2438400"/>
            <a:ext cx="3555950" cy="2686050"/>
          </a:xfrm>
          <a:prstGeom prst="rect">
            <a:avLst/>
          </a:prstGeom>
        </p:spPr>
      </p:pic>
      <p:sp>
        <p:nvSpPr>
          <p:cNvPr id="7" name="TextBox 6"/>
          <p:cNvSpPr txBox="1"/>
          <p:nvPr/>
        </p:nvSpPr>
        <p:spPr>
          <a:xfrm>
            <a:off x="781050" y="3162300"/>
            <a:ext cx="3293692" cy="209550"/>
          </a:xfrm>
          <a:prstGeom prst="rect">
            <a:avLst/>
          </a:prstGeom>
          <a:noFill/>
        </p:spPr>
        <p:txBody>
          <a:bodyPr wrap="square" lIns="0" tIns="0" rIns="0" bIns="0" anchor="t">
            <a:spAutoFit/>
          </a:bodyPr>
          <a:lstStyle/>
          <a:p>
            <a:pPr algn="l"/>
            <a:r>
              <a:rPr sz="1350" b="1" i="0" u="none">
                <a:solidFill>
                  <a:srgbClr val="0F172A"/>
                </a:solidFill>
                <a:latin typeface="Montserrat"/>
              </a:rPr>
              <a:t>1. Khái Niệm Doanh Thu</a:t>
            </a:r>
          </a:p>
        </p:txBody>
      </p:sp>
      <p:sp>
        <p:nvSpPr>
          <p:cNvPr id="8" name="TextBox 7"/>
          <p:cNvSpPr txBox="1"/>
          <p:nvPr/>
        </p:nvSpPr>
        <p:spPr>
          <a:xfrm>
            <a:off x="781050" y="3467100"/>
            <a:ext cx="3136850" cy="9144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Toàn bộ tiền bán hàng, tiền gia công, tiền cung ứng dịch vụ kể cả trợ giá, phụ thu, phụ trội mà doanh nghiệp được hưởng, không phân biệt đã thu được tiền hay chưa.</a:t>
            </a:r>
          </a:p>
        </p:txBody>
      </p:sp>
      <p:sp>
        <p:nvSpPr>
          <p:cNvPr id="9" name="TextBox 8"/>
          <p:cNvSpPr txBox="1"/>
          <p:nvPr/>
        </p:nvSpPr>
        <p:spPr>
          <a:xfrm>
            <a:off x="4527500" y="3162300"/>
            <a:ext cx="3293692" cy="209550"/>
          </a:xfrm>
          <a:prstGeom prst="rect">
            <a:avLst/>
          </a:prstGeom>
          <a:noFill/>
        </p:spPr>
        <p:txBody>
          <a:bodyPr wrap="square" lIns="0" tIns="0" rIns="0" bIns="0" anchor="t">
            <a:spAutoFit/>
          </a:bodyPr>
          <a:lstStyle/>
          <a:p>
            <a:pPr algn="l"/>
            <a:r>
              <a:rPr sz="1350" b="1" i="0" u="none">
                <a:solidFill>
                  <a:srgbClr val="0F172A"/>
                </a:solidFill>
                <a:latin typeface="Montserrat"/>
              </a:rPr>
              <a:t>2. Quy Định Về Thuế GTGT</a:t>
            </a:r>
          </a:p>
        </p:txBody>
      </p:sp>
      <p:sp>
        <p:nvSpPr>
          <p:cNvPr id="10" name="TextBox 9"/>
          <p:cNvSpPr txBox="1"/>
          <p:nvPr/>
        </p:nvSpPr>
        <p:spPr>
          <a:xfrm>
            <a:off x="4527500" y="3467100"/>
            <a:ext cx="3136850" cy="457200"/>
          </a:xfrm>
          <a:prstGeom prst="rect">
            <a:avLst/>
          </a:prstGeom>
          <a:noFill/>
        </p:spPr>
        <p:txBody>
          <a:bodyPr wrap="square" lIns="0" tIns="0" rIns="0" bIns="0" anchor="t">
            <a:spAutoFit/>
          </a:bodyPr>
          <a:lstStyle/>
          <a:p>
            <a:pPr algn="l">
              <a:lnSpc>
                <a:spcPts val="1800"/>
              </a:lnSpc>
            </a:pPr>
            <a:r>
              <a:rPr sz="1200" b="1" i="0" u="none">
                <a:solidFill>
                  <a:srgbClr val="334155"/>
                </a:solidFill>
                <a:latin typeface="Roboto"/>
              </a:rPr>
              <a:t>- PP Khấu trừ:</a:t>
            </a:r>
            <a:r>
              <a:rPr sz="1200" b="0" i="0" u="none">
                <a:solidFill>
                  <a:srgbClr val="334155"/>
                </a:solidFill>
                <a:latin typeface="Roboto"/>
              </a:rPr>
              <a:t> Doanh thu tính thuế TNDN là doanh thu không có thuế GTGT.</a:t>
            </a:r>
          </a:p>
        </p:txBody>
      </p:sp>
      <p:sp>
        <p:nvSpPr>
          <p:cNvPr id="11" name="TextBox 10"/>
          <p:cNvSpPr txBox="1"/>
          <p:nvPr/>
        </p:nvSpPr>
        <p:spPr>
          <a:xfrm>
            <a:off x="4527500" y="4000500"/>
            <a:ext cx="3136850" cy="457200"/>
          </a:xfrm>
          <a:prstGeom prst="rect">
            <a:avLst/>
          </a:prstGeom>
          <a:noFill/>
        </p:spPr>
        <p:txBody>
          <a:bodyPr wrap="square" lIns="0" tIns="0" rIns="0" bIns="0" anchor="t">
            <a:spAutoFit/>
          </a:bodyPr>
          <a:lstStyle/>
          <a:p>
            <a:pPr algn="l">
              <a:lnSpc>
                <a:spcPts val="1800"/>
              </a:lnSpc>
            </a:pPr>
            <a:r>
              <a:rPr sz="1200" b="1" i="0" u="none">
                <a:solidFill>
                  <a:srgbClr val="334155"/>
                </a:solidFill>
                <a:latin typeface="Roboto"/>
              </a:rPr>
              <a:t>- PP Trực tiếp:</a:t>
            </a:r>
            <a:r>
              <a:rPr sz="1200" b="0" i="0" u="none">
                <a:solidFill>
                  <a:srgbClr val="334155"/>
                </a:solidFill>
                <a:latin typeface="Roboto"/>
              </a:rPr>
              <a:t> Doanh thu tính thuế TNDN bao gồm cả thuế GTGT.</a:t>
            </a:r>
          </a:p>
        </p:txBody>
      </p:sp>
      <p:sp>
        <p:nvSpPr>
          <p:cNvPr id="12" name="TextBox 11"/>
          <p:cNvSpPr txBox="1"/>
          <p:nvPr/>
        </p:nvSpPr>
        <p:spPr>
          <a:xfrm>
            <a:off x="8273950" y="3162300"/>
            <a:ext cx="3293692" cy="209550"/>
          </a:xfrm>
          <a:prstGeom prst="rect">
            <a:avLst/>
          </a:prstGeom>
          <a:noFill/>
        </p:spPr>
        <p:txBody>
          <a:bodyPr wrap="square" lIns="0" tIns="0" rIns="0" bIns="0" anchor="t">
            <a:spAutoFit/>
          </a:bodyPr>
          <a:lstStyle/>
          <a:p>
            <a:pPr algn="l"/>
            <a:r>
              <a:rPr sz="1350" b="1" i="0" u="none">
                <a:solidFill>
                  <a:srgbClr val="0F172A"/>
                </a:solidFill>
                <a:latin typeface="Montserrat"/>
              </a:rPr>
              <a:t>3. Thời Điểm Xác Định</a:t>
            </a:r>
          </a:p>
        </p:txBody>
      </p:sp>
      <p:sp>
        <p:nvSpPr>
          <p:cNvPr id="13" name="TextBox 12"/>
          <p:cNvSpPr txBox="1"/>
          <p:nvPr/>
        </p:nvSpPr>
        <p:spPr>
          <a:xfrm>
            <a:off x="8273950" y="3467100"/>
            <a:ext cx="3136850" cy="685800"/>
          </a:xfrm>
          <a:prstGeom prst="rect">
            <a:avLst/>
          </a:prstGeom>
          <a:noFill/>
        </p:spPr>
        <p:txBody>
          <a:bodyPr wrap="square" lIns="0" tIns="0" rIns="0" bIns="0" anchor="t">
            <a:spAutoFit/>
          </a:bodyPr>
          <a:lstStyle/>
          <a:p>
            <a:pPr algn="l">
              <a:lnSpc>
                <a:spcPts val="1800"/>
              </a:lnSpc>
            </a:pPr>
            <a:r>
              <a:rPr sz="1200" b="1" i="0" u="none">
                <a:solidFill>
                  <a:srgbClr val="334155"/>
                </a:solidFill>
                <a:latin typeface="Roboto"/>
              </a:rPr>
              <a:t>- Bán hàng hóa:</a:t>
            </a:r>
            <a:r>
              <a:rPr sz="1200" b="0" i="0" u="none">
                <a:solidFill>
                  <a:srgbClr val="334155"/>
                </a:solidFill>
                <a:latin typeface="Roboto"/>
              </a:rPr>
              <a:t> Thời điểm chuyển giao quyền sở hữu hoặc quyền sử dụng hàng hóa cho người mua.</a:t>
            </a:r>
          </a:p>
        </p:txBody>
      </p:sp>
      <p:sp>
        <p:nvSpPr>
          <p:cNvPr id="14" name="TextBox 13"/>
          <p:cNvSpPr txBox="1"/>
          <p:nvPr/>
        </p:nvSpPr>
        <p:spPr>
          <a:xfrm>
            <a:off x="8273950" y="4229100"/>
            <a:ext cx="3136850" cy="685800"/>
          </a:xfrm>
          <a:prstGeom prst="rect">
            <a:avLst/>
          </a:prstGeom>
          <a:noFill/>
        </p:spPr>
        <p:txBody>
          <a:bodyPr wrap="square" lIns="0" tIns="0" rIns="0" bIns="0" anchor="t">
            <a:spAutoFit/>
          </a:bodyPr>
          <a:lstStyle/>
          <a:p>
            <a:pPr algn="l">
              <a:lnSpc>
                <a:spcPts val="1800"/>
              </a:lnSpc>
            </a:pPr>
            <a:r>
              <a:rPr sz="1200" b="1" i="0" u="none">
                <a:solidFill>
                  <a:srgbClr val="334155"/>
                </a:solidFill>
                <a:latin typeface="Roboto"/>
              </a:rPr>
              <a:t>- Cung ứng dịch vụ:</a:t>
            </a:r>
            <a:r>
              <a:rPr sz="1200" b="0" i="0" u="none">
                <a:solidFill>
                  <a:srgbClr val="334155"/>
                </a:solidFill>
                <a:latin typeface="Roboto"/>
              </a:rPr>
              <a:t> Thời điểm hoàn thành việc cung ứng dịch vụ hoặc hoàn thành từng phần việc.</a:t>
            </a:r>
          </a:p>
        </p:txBody>
      </p:sp>
      <p:pic>
        <p:nvPicPr>
          <p:cNvPr id="15" name="Picture 14" descr="image.png"/>
          <p:cNvPicPr>
            <a:picLocks noChangeAspect="1"/>
          </p:cNvPicPr>
          <p:nvPr/>
        </p:nvPicPr>
        <p:blipFill>
          <a:blip r:embed="rId7"/>
          <a:stretch>
            <a:fillRect/>
          </a:stretch>
        </p:blipFill>
        <p:spPr>
          <a:xfrm>
            <a:off x="781050" y="2705100"/>
            <a:ext cx="228600" cy="304800"/>
          </a:xfrm>
          <a:prstGeom prst="rect">
            <a:avLst/>
          </a:prstGeom>
        </p:spPr>
      </p:pic>
      <p:pic>
        <p:nvPicPr>
          <p:cNvPr id="16" name="Picture 15" descr="image.png"/>
          <p:cNvPicPr>
            <a:picLocks noChangeAspect="1"/>
          </p:cNvPicPr>
          <p:nvPr/>
        </p:nvPicPr>
        <p:blipFill>
          <a:blip r:embed="rId8"/>
          <a:stretch>
            <a:fillRect/>
          </a:stretch>
        </p:blipFill>
        <p:spPr>
          <a:xfrm>
            <a:off x="4527500" y="2705100"/>
            <a:ext cx="228600" cy="304800"/>
          </a:xfrm>
          <a:prstGeom prst="rect">
            <a:avLst/>
          </a:prstGeom>
        </p:spPr>
      </p:pic>
      <p:pic>
        <p:nvPicPr>
          <p:cNvPr id="17" name="Picture 16" descr="image.png"/>
          <p:cNvPicPr>
            <a:picLocks noChangeAspect="1"/>
          </p:cNvPicPr>
          <p:nvPr/>
        </p:nvPicPr>
        <p:blipFill>
          <a:blip r:embed="rId9"/>
          <a:stretch>
            <a:fillRect/>
          </a:stretch>
        </p:blipFill>
        <p:spPr>
          <a:xfrm>
            <a:off x="8273950" y="2705100"/>
            <a:ext cx="304800" cy="304800"/>
          </a:xfrm>
          <a:prstGeom prst="rect">
            <a:avLst/>
          </a:prstGeom>
        </p:spPr>
      </p:pic>
      <p:sp>
        <p:nvSpPr>
          <p:cNvPr id="18" name="TextBox 17"/>
          <p:cNvSpPr txBox="1"/>
          <p:nvPr/>
        </p:nvSpPr>
        <p:spPr>
          <a:xfrm>
            <a:off x="571500" y="476250"/>
            <a:ext cx="11601450" cy="371475"/>
          </a:xfrm>
          <a:prstGeom prst="rect">
            <a:avLst/>
          </a:prstGeom>
          <a:noFill/>
        </p:spPr>
        <p:txBody>
          <a:bodyPr wrap="square" lIns="0" tIns="0" rIns="0" bIns="0" anchor="t">
            <a:spAutoFit/>
          </a:bodyPr>
          <a:lstStyle/>
          <a:p>
            <a:pPr algn="l"/>
            <a:r>
              <a:rPr sz="2400" b="1" i="0" u="none">
                <a:solidFill>
                  <a:srgbClr val="0284C7"/>
                </a:solidFill>
                <a:latin typeface="Montserrat"/>
              </a:rPr>
              <a:t>DOANH THU TÍNH THUẾ TNDN</a:t>
            </a:r>
          </a:p>
        </p:txBody>
      </p:sp>
      <p:sp>
        <p:nvSpPr>
          <p:cNvPr id="19" name="Rounded Rectangle 18"/>
          <p:cNvSpPr/>
          <p:nvPr/>
        </p:nvSpPr>
        <p:spPr>
          <a:xfrm>
            <a:off x="5810250" y="690562"/>
            <a:ext cx="571500" cy="38100"/>
          </a:xfrm>
          <a:prstGeom prst="roundRect">
            <a:avLst>
              <a:gd name="adj" fmla="val 50000"/>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0" name="Picture 2" descr="hình ảnh logo thuế nhà nước - Inkythuatso">
            <a:extLst>
              <a:ext uri="{FF2B5EF4-FFF2-40B4-BE49-F238E27FC236}">
                <a16:creationId xmlns:a16="http://schemas.microsoft.com/office/drawing/2014/main" id="{B19298C1-A7FD-49D8-8AAC-43C21456CD76}"/>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10597794" y="356902"/>
            <a:ext cx="832206" cy="8406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9906000" y="4572000"/>
            <a:ext cx="3048000" cy="3048000"/>
          </a:xfrm>
          <a:prstGeom prst="rect">
            <a:avLst/>
          </a:prstGeom>
        </p:spPr>
      </p:pic>
      <p:pic>
        <p:nvPicPr>
          <p:cNvPr id="4" name="Picture 3" descr="image.png"/>
          <p:cNvPicPr>
            <a:picLocks noChangeAspect="1"/>
          </p:cNvPicPr>
          <p:nvPr/>
        </p:nvPicPr>
        <p:blipFill>
          <a:blip r:embed="rId4"/>
          <a:stretch>
            <a:fillRect/>
          </a:stretch>
        </p:blipFill>
        <p:spPr>
          <a:xfrm>
            <a:off x="571500" y="2476500"/>
            <a:ext cx="5381625" cy="2609850"/>
          </a:xfrm>
          <a:prstGeom prst="rect">
            <a:avLst/>
          </a:prstGeom>
        </p:spPr>
      </p:pic>
      <p:pic>
        <p:nvPicPr>
          <p:cNvPr id="5" name="Picture 4" descr="image.png"/>
          <p:cNvPicPr>
            <a:picLocks noChangeAspect="1"/>
          </p:cNvPicPr>
          <p:nvPr/>
        </p:nvPicPr>
        <p:blipFill>
          <a:blip r:embed="rId5"/>
          <a:stretch>
            <a:fillRect/>
          </a:stretch>
        </p:blipFill>
        <p:spPr>
          <a:xfrm>
            <a:off x="6238875" y="2476500"/>
            <a:ext cx="5581650" cy="2609850"/>
          </a:xfrm>
          <a:prstGeom prst="rect">
            <a:avLst/>
          </a:prstGeom>
        </p:spPr>
      </p:pic>
      <p:sp>
        <p:nvSpPr>
          <p:cNvPr id="6" name="TextBox 5"/>
          <p:cNvSpPr txBox="1"/>
          <p:nvPr/>
        </p:nvSpPr>
        <p:spPr>
          <a:xfrm>
            <a:off x="1038225" y="2743200"/>
            <a:ext cx="4920615" cy="228600"/>
          </a:xfrm>
          <a:prstGeom prst="rect">
            <a:avLst/>
          </a:prstGeom>
          <a:noFill/>
        </p:spPr>
        <p:txBody>
          <a:bodyPr wrap="square" lIns="0" tIns="0" rIns="0" bIns="0" anchor="ctr">
            <a:spAutoFit/>
          </a:bodyPr>
          <a:lstStyle/>
          <a:p>
            <a:pPr algn="l"/>
            <a:r>
              <a:rPr sz="1500" b="1" i="0" u="none">
                <a:solidFill>
                  <a:srgbClr val="0284C7"/>
                </a:solidFill>
                <a:latin typeface="Montserrat"/>
              </a:rPr>
              <a:t>3 Điều Kiện Bắt Buộc</a:t>
            </a:r>
          </a:p>
        </p:txBody>
      </p:sp>
      <p:sp>
        <p:nvSpPr>
          <p:cNvPr id="7" name="TextBox 6"/>
          <p:cNvSpPr txBox="1"/>
          <p:nvPr/>
        </p:nvSpPr>
        <p:spPr>
          <a:xfrm>
            <a:off x="6753225" y="2743200"/>
            <a:ext cx="4870608" cy="228600"/>
          </a:xfrm>
          <a:prstGeom prst="rect">
            <a:avLst/>
          </a:prstGeom>
          <a:noFill/>
        </p:spPr>
        <p:txBody>
          <a:bodyPr wrap="square" lIns="0" tIns="0" rIns="0" bIns="0" anchor="ctr">
            <a:spAutoFit/>
          </a:bodyPr>
          <a:lstStyle/>
          <a:p>
            <a:pPr algn="l"/>
            <a:r>
              <a:rPr sz="1500" b="1" i="0" u="none">
                <a:solidFill>
                  <a:srgbClr val="0284C7"/>
                </a:solidFill>
                <a:latin typeface="Montserrat"/>
              </a:rPr>
              <a:t>Khoản Chi Được Bổ Sung</a:t>
            </a:r>
          </a:p>
        </p:txBody>
      </p:sp>
      <p:pic>
        <p:nvPicPr>
          <p:cNvPr id="8" name="Picture 7" descr="image.png"/>
          <p:cNvPicPr>
            <a:picLocks noChangeAspect="1"/>
          </p:cNvPicPr>
          <p:nvPr/>
        </p:nvPicPr>
        <p:blipFill>
          <a:blip r:embed="rId6"/>
          <a:stretch>
            <a:fillRect/>
          </a:stretch>
        </p:blipFill>
        <p:spPr>
          <a:xfrm>
            <a:off x="800100" y="2762250"/>
            <a:ext cx="142875" cy="190500"/>
          </a:xfrm>
          <a:prstGeom prst="rect">
            <a:avLst/>
          </a:prstGeom>
        </p:spPr>
      </p:pic>
      <p:pic>
        <p:nvPicPr>
          <p:cNvPr id="9" name="Picture 8" descr="image.png"/>
          <p:cNvPicPr>
            <a:picLocks noChangeAspect="1"/>
          </p:cNvPicPr>
          <p:nvPr/>
        </p:nvPicPr>
        <p:blipFill>
          <a:blip r:embed="rId7"/>
          <a:stretch>
            <a:fillRect/>
          </a:stretch>
        </p:blipFill>
        <p:spPr>
          <a:xfrm>
            <a:off x="6467475" y="2762250"/>
            <a:ext cx="190500" cy="190500"/>
          </a:xfrm>
          <a:prstGeom prst="rect">
            <a:avLst/>
          </a:prstGeom>
        </p:spPr>
      </p:pic>
      <p:sp>
        <p:nvSpPr>
          <p:cNvPr id="10" name="TextBox 9"/>
          <p:cNvSpPr txBox="1"/>
          <p:nvPr/>
        </p:nvSpPr>
        <p:spPr>
          <a:xfrm>
            <a:off x="1085850" y="3086100"/>
            <a:ext cx="4638675" cy="457200"/>
          </a:xfrm>
          <a:prstGeom prst="rect">
            <a:avLst/>
          </a:prstGeom>
          <a:noFill/>
        </p:spPr>
        <p:txBody>
          <a:bodyPr wrap="square" lIns="0" tIns="0" rIns="0" bIns="0" anchor="t">
            <a:spAutoFit/>
          </a:bodyPr>
          <a:lstStyle/>
          <a:p>
            <a:pPr algn="l">
              <a:lnSpc>
                <a:spcPts val="1800"/>
              </a:lnSpc>
            </a:pPr>
            <a:r>
              <a:rPr sz="1200" b="1" i="0" u="none" dirty="0">
                <a:solidFill>
                  <a:srgbClr val="334155"/>
                </a:solidFill>
                <a:latin typeface="Roboto"/>
              </a:rPr>
              <a:t>ĐK 1 - </a:t>
            </a:r>
            <a:r>
              <a:rPr sz="1200" b="1" i="0" u="none" dirty="0" err="1">
                <a:solidFill>
                  <a:srgbClr val="334155"/>
                </a:solidFill>
                <a:latin typeface="Roboto"/>
              </a:rPr>
              <a:t>Liên</a:t>
            </a:r>
            <a:r>
              <a:rPr sz="1200" b="1" i="0" u="none" dirty="0">
                <a:solidFill>
                  <a:srgbClr val="334155"/>
                </a:solidFill>
                <a:latin typeface="Roboto"/>
              </a:rPr>
              <a:t> </a:t>
            </a:r>
            <a:r>
              <a:rPr sz="1200" b="1" i="0" u="none" dirty="0" err="1">
                <a:solidFill>
                  <a:srgbClr val="334155"/>
                </a:solidFill>
                <a:latin typeface="Roboto"/>
              </a:rPr>
              <a:t>quan</a:t>
            </a:r>
            <a:r>
              <a:rPr sz="1200" b="1" i="0" u="none" dirty="0">
                <a:solidFill>
                  <a:srgbClr val="334155"/>
                </a:solidFill>
                <a:latin typeface="Roboto"/>
              </a:rPr>
              <a:t> SXKD:</a:t>
            </a:r>
            <a:r>
              <a:rPr sz="1200" b="0" i="0" u="none" dirty="0">
                <a:solidFill>
                  <a:srgbClr val="334155"/>
                </a:solidFill>
                <a:latin typeface="Roboto"/>
              </a:rPr>
              <a:t> </a:t>
            </a:r>
            <a:r>
              <a:rPr sz="1200" b="0" i="0" u="none" dirty="0" err="1">
                <a:solidFill>
                  <a:srgbClr val="334155"/>
                </a:solidFill>
                <a:latin typeface="Roboto"/>
              </a:rPr>
              <a:t>Khoản</a:t>
            </a:r>
            <a:r>
              <a:rPr sz="1200" b="0" i="0" u="none" dirty="0">
                <a:solidFill>
                  <a:srgbClr val="334155"/>
                </a:solidFill>
                <a:latin typeface="Roboto"/>
              </a:rPr>
              <a:t> chi </a:t>
            </a:r>
            <a:r>
              <a:rPr sz="1200" b="0" i="0" u="none" dirty="0" err="1">
                <a:solidFill>
                  <a:srgbClr val="334155"/>
                </a:solidFill>
                <a:latin typeface="Roboto"/>
              </a:rPr>
              <a:t>thực</a:t>
            </a:r>
            <a:r>
              <a:rPr sz="1200" b="0" i="0" u="none" dirty="0">
                <a:solidFill>
                  <a:srgbClr val="334155"/>
                </a:solidFill>
                <a:latin typeface="Roboto"/>
              </a:rPr>
              <a:t> </a:t>
            </a:r>
            <a:r>
              <a:rPr sz="1200" b="0" i="0" u="none" dirty="0" err="1">
                <a:solidFill>
                  <a:srgbClr val="334155"/>
                </a:solidFill>
                <a:latin typeface="Roboto"/>
              </a:rPr>
              <a:t>tế</a:t>
            </a:r>
            <a:r>
              <a:rPr sz="1200" b="0" i="0" u="none" dirty="0">
                <a:solidFill>
                  <a:srgbClr val="334155"/>
                </a:solidFill>
                <a:latin typeface="Roboto"/>
              </a:rPr>
              <a:t> </a:t>
            </a:r>
            <a:r>
              <a:rPr sz="1200" b="0" i="0" u="none" dirty="0" err="1">
                <a:solidFill>
                  <a:srgbClr val="334155"/>
                </a:solidFill>
                <a:latin typeface="Roboto"/>
              </a:rPr>
              <a:t>phát</a:t>
            </a:r>
            <a:r>
              <a:rPr sz="1200" b="0" i="0" u="none" dirty="0">
                <a:solidFill>
                  <a:srgbClr val="334155"/>
                </a:solidFill>
                <a:latin typeface="Roboto"/>
              </a:rPr>
              <a:t> </a:t>
            </a:r>
            <a:r>
              <a:rPr sz="1200" b="0" i="0" u="none" dirty="0" err="1">
                <a:solidFill>
                  <a:srgbClr val="334155"/>
                </a:solidFill>
                <a:latin typeface="Roboto"/>
              </a:rPr>
              <a:t>sinh</a:t>
            </a:r>
            <a:r>
              <a:rPr sz="1200" b="0" i="0" u="none" dirty="0">
                <a:solidFill>
                  <a:srgbClr val="334155"/>
                </a:solidFill>
                <a:latin typeface="Roboto"/>
              </a:rPr>
              <a:t> </a:t>
            </a:r>
            <a:r>
              <a:rPr sz="1200" b="0" i="0" u="none" dirty="0" err="1">
                <a:solidFill>
                  <a:srgbClr val="334155"/>
                </a:solidFill>
                <a:latin typeface="Roboto"/>
              </a:rPr>
              <a:t>liên</a:t>
            </a:r>
            <a:r>
              <a:rPr sz="1200" b="0" i="0" u="none" dirty="0">
                <a:solidFill>
                  <a:srgbClr val="334155"/>
                </a:solidFill>
                <a:latin typeface="Roboto"/>
              </a:rPr>
              <a:t> </a:t>
            </a:r>
            <a:r>
              <a:rPr sz="1200" b="0" i="0" u="none" dirty="0" err="1">
                <a:solidFill>
                  <a:srgbClr val="334155"/>
                </a:solidFill>
                <a:latin typeface="Roboto"/>
              </a:rPr>
              <a:t>quan</a:t>
            </a:r>
            <a:r>
              <a:rPr sz="1200" b="0" i="0" u="none" dirty="0">
                <a:solidFill>
                  <a:srgbClr val="334155"/>
                </a:solidFill>
                <a:latin typeface="Roboto"/>
              </a:rPr>
              <a:t> </a:t>
            </a:r>
            <a:r>
              <a:rPr sz="1200" b="0" i="0" u="none" dirty="0" err="1">
                <a:solidFill>
                  <a:srgbClr val="334155"/>
                </a:solidFill>
                <a:latin typeface="Roboto"/>
              </a:rPr>
              <a:t>trực</a:t>
            </a:r>
            <a:r>
              <a:rPr sz="1200" b="0" i="0" u="none" dirty="0">
                <a:solidFill>
                  <a:srgbClr val="334155"/>
                </a:solidFill>
                <a:latin typeface="Roboto"/>
              </a:rPr>
              <a:t> </a:t>
            </a:r>
            <a:r>
              <a:rPr sz="1200" b="0" i="0" u="none" dirty="0" err="1">
                <a:solidFill>
                  <a:srgbClr val="334155"/>
                </a:solidFill>
                <a:latin typeface="Roboto"/>
              </a:rPr>
              <a:t>tiếp</a:t>
            </a:r>
            <a:r>
              <a:rPr sz="1200" b="0" i="0" u="none" dirty="0">
                <a:solidFill>
                  <a:srgbClr val="334155"/>
                </a:solidFill>
                <a:latin typeface="Roboto"/>
              </a:rPr>
              <a:t> </a:t>
            </a:r>
            <a:r>
              <a:rPr sz="1200" b="0" i="0" u="none" dirty="0" err="1">
                <a:solidFill>
                  <a:srgbClr val="334155"/>
                </a:solidFill>
                <a:latin typeface="Roboto"/>
              </a:rPr>
              <a:t>hoạt</a:t>
            </a:r>
            <a:r>
              <a:rPr sz="1200" b="0" i="0" u="none" dirty="0">
                <a:solidFill>
                  <a:srgbClr val="334155"/>
                </a:solidFill>
                <a:latin typeface="Roboto"/>
              </a:rPr>
              <a:t> </a:t>
            </a:r>
            <a:r>
              <a:rPr sz="1200" b="0" i="0" u="none" dirty="0" err="1">
                <a:solidFill>
                  <a:srgbClr val="334155"/>
                </a:solidFill>
                <a:latin typeface="Roboto"/>
              </a:rPr>
              <a:t>động</a:t>
            </a:r>
            <a:r>
              <a:rPr sz="1200" b="0" i="0" u="none" dirty="0">
                <a:solidFill>
                  <a:srgbClr val="334155"/>
                </a:solidFill>
                <a:latin typeface="Roboto"/>
              </a:rPr>
              <a:t> SXKD </a:t>
            </a:r>
            <a:r>
              <a:rPr sz="1200" b="0" i="0" u="none" dirty="0" err="1">
                <a:solidFill>
                  <a:srgbClr val="334155"/>
                </a:solidFill>
                <a:latin typeface="Roboto"/>
              </a:rPr>
              <a:t>hoặc</a:t>
            </a:r>
            <a:r>
              <a:rPr sz="1200" b="0" i="0" u="none" dirty="0">
                <a:solidFill>
                  <a:srgbClr val="334155"/>
                </a:solidFill>
                <a:latin typeface="Roboto"/>
              </a:rPr>
              <a:t> </a:t>
            </a:r>
            <a:r>
              <a:rPr sz="1200" b="0" i="0" u="none" dirty="0" err="1">
                <a:solidFill>
                  <a:srgbClr val="334155"/>
                </a:solidFill>
                <a:latin typeface="Roboto"/>
              </a:rPr>
              <a:t>phục</a:t>
            </a:r>
            <a:r>
              <a:rPr sz="1200" b="0" i="0" u="none" dirty="0">
                <a:solidFill>
                  <a:srgbClr val="334155"/>
                </a:solidFill>
                <a:latin typeface="Roboto"/>
              </a:rPr>
              <a:t> </a:t>
            </a:r>
            <a:r>
              <a:rPr sz="1200" b="0" i="0" u="none" dirty="0" err="1">
                <a:solidFill>
                  <a:srgbClr val="334155"/>
                </a:solidFill>
                <a:latin typeface="Roboto"/>
              </a:rPr>
              <a:t>vụ</a:t>
            </a:r>
            <a:r>
              <a:rPr sz="1200" b="0" i="0" u="none" dirty="0">
                <a:solidFill>
                  <a:srgbClr val="334155"/>
                </a:solidFill>
                <a:latin typeface="Roboto"/>
              </a:rPr>
              <a:t> </a:t>
            </a:r>
            <a:r>
              <a:rPr sz="1200" b="0" i="0" u="none" dirty="0" err="1">
                <a:solidFill>
                  <a:srgbClr val="334155"/>
                </a:solidFill>
                <a:latin typeface="Roboto"/>
              </a:rPr>
              <a:t>xã</a:t>
            </a:r>
            <a:r>
              <a:rPr sz="1200" b="0" i="0" u="none" dirty="0">
                <a:solidFill>
                  <a:srgbClr val="334155"/>
                </a:solidFill>
                <a:latin typeface="Roboto"/>
              </a:rPr>
              <a:t> </a:t>
            </a:r>
            <a:r>
              <a:rPr sz="1200" b="0" i="0" u="none" dirty="0" err="1">
                <a:solidFill>
                  <a:srgbClr val="334155"/>
                </a:solidFill>
                <a:latin typeface="Roboto"/>
              </a:rPr>
              <a:t>hội</a:t>
            </a:r>
            <a:r>
              <a:rPr sz="1200" b="0" i="0" u="none" dirty="0">
                <a:solidFill>
                  <a:srgbClr val="334155"/>
                </a:solidFill>
                <a:latin typeface="Roboto"/>
              </a:rPr>
              <a:t>/</a:t>
            </a:r>
            <a:r>
              <a:rPr sz="1200" b="0" i="0" u="none" dirty="0" err="1">
                <a:solidFill>
                  <a:srgbClr val="334155"/>
                </a:solidFill>
                <a:latin typeface="Roboto"/>
              </a:rPr>
              <a:t>nghiên</a:t>
            </a:r>
            <a:r>
              <a:rPr sz="1200" b="0" i="0" u="none" dirty="0">
                <a:solidFill>
                  <a:srgbClr val="334155"/>
                </a:solidFill>
                <a:latin typeface="Roboto"/>
              </a:rPr>
              <a:t> </a:t>
            </a:r>
            <a:r>
              <a:rPr sz="1200" b="0" i="0" u="none" dirty="0" err="1">
                <a:solidFill>
                  <a:srgbClr val="334155"/>
                </a:solidFill>
                <a:latin typeface="Roboto"/>
              </a:rPr>
              <a:t>cứu</a:t>
            </a:r>
            <a:r>
              <a:rPr sz="1200" b="0" i="0" u="none" dirty="0">
                <a:solidFill>
                  <a:srgbClr val="334155"/>
                </a:solidFill>
                <a:latin typeface="Roboto"/>
              </a:rPr>
              <a:t>.</a:t>
            </a:r>
          </a:p>
        </p:txBody>
      </p:sp>
      <p:sp>
        <p:nvSpPr>
          <p:cNvPr id="11" name="TextBox 10"/>
          <p:cNvSpPr txBox="1"/>
          <p:nvPr/>
        </p:nvSpPr>
        <p:spPr>
          <a:xfrm>
            <a:off x="1085850" y="3676650"/>
            <a:ext cx="4638675" cy="457200"/>
          </a:xfrm>
          <a:prstGeom prst="rect">
            <a:avLst/>
          </a:prstGeom>
          <a:noFill/>
        </p:spPr>
        <p:txBody>
          <a:bodyPr wrap="square" lIns="0" tIns="0" rIns="0" bIns="0" anchor="t">
            <a:spAutoFit/>
          </a:bodyPr>
          <a:lstStyle/>
          <a:p>
            <a:pPr algn="l">
              <a:lnSpc>
                <a:spcPts val="1800"/>
              </a:lnSpc>
            </a:pPr>
            <a:r>
              <a:rPr sz="1200" b="1" i="0" u="none">
                <a:solidFill>
                  <a:srgbClr val="334155"/>
                </a:solidFill>
                <a:latin typeface="Roboto"/>
              </a:rPr>
              <a:t>ĐK 2 - Hóa đơn chứng từ:</a:t>
            </a:r>
            <a:r>
              <a:rPr sz="1200" b="0" i="0" u="none">
                <a:solidFill>
                  <a:srgbClr val="334155"/>
                </a:solidFill>
                <a:latin typeface="Roboto"/>
              </a:rPr>
              <a:t> Có đầy đủ hóa đơn, chứng từ hợp pháp theo quy định.</a:t>
            </a:r>
          </a:p>
        </p:txBody>
      </p:sp>
      <p:sp>
        <p:nvSpPr>
          <p:cNvPr id="12" name="TextBox 11"/>
          <p:cNvSpPr txBox="1"/>
          <p:nvPr/>
        </p:nvSpPr>
        <p:spPr>
          <a:xfrm>
            <a:off x="1085850" y="4267200"/>
            <a:ext cx="4638675" cy="457200"/>
          </a:xfrm>
          <a:prstGeom prst="rect">
            <a:avLst/>
          </a:prstGeom>
          <a:noFill/>
        </p:spPr>
        <p:txBody>
          <a:bodyPr wrap="square" lIns="0" tIns="0" rIns="0" bIns="0" anchor="t">
            <a:spAutoFit/>
          </a:bodyPr>
          <a:lstStyle/>
          <a:p>
            <a:pPr algn="l">
              <a:lnSpc>
                <a:spcPts val="1800"/>
              </a:lnSpc>
            </a:pPr>
            <a:r>
              <a:rPr sz="1200" b="1" i="0" u="none">
                <a:solidFill>
                  <a:srgbClr val="334155"/>
                </a:solidFill>
                <a:latin typeface="Roboto"/>
              </a:rPr>
              <a:t>ĐK 3 - Thanh toán không dùng tiền mặt:</a:t>
            </a:r>
            <a:r>
              <a:rPr sz="1200" b="0" i="0" u="none">
                <a:solidFill>
                  <a:srgbClr val="334155"/>
                </a:solidFill>
                <a:latin typeface="Roboto"/>
              </a:rPr>
              <a:t> Mua HH, dịch vụ từng lần từ 05 triệu đồng trở lên (đã gồm VAT).</a:t>
            </a:r>
          </a:p>
        </p:txBody>
      </p:sp>
      <p:sp>
        <p:nvSpPr>
          <p:cNvPr id="13" name="TextBox 12"/>
          <p:cNvSpPr txBox="1"/>
          <p:nvPr/>
        </p:nvSpPr>
        <p:spPr>
          <a:xfrm>
            <a:off x="6753224" y="3086100"/>
            <a:ext cx="4981575" cy="442429"/>
          </a:xfrm>
          <a:prstGeom prst="rect">
            <a:avLst/>
          </a:prstGeom>
          <a:noFill/>
        </p:spPr>
        <p:txBody>
          <a:bodyPr wrap="square" lIns="0" tIns="0" rIns="0" bIns="0" anchor="t">
            <a:spAutoFit/>
          </a:bodyPr>
          <a:lstStyle/>
          <a:p>
            <a:pPr algn="l">
              <a:lnSpc>
                <a:spcPts val="1800"/>
              </a:lnSpc>
            </a:pPr>
            <a:r>
              <a:rPr sz="1200" b="0" i="0" u="none" dirty="0" err="1">
                <a:solidFill>
                  <a:srgbClr val="334155"/>
                </a:solidFill>
                <a:latin typeface="Roboto"/>
              </a:rPr>
              <a:t>Khoản</a:t>
            </a:r>
            <a:r>
              <a:rPr sz="1200" b="0" i="0" u="none" dirty="0">
                <a:solidFill>
                  <a:srgbClr val="334155"/>
                </a:solidFill>
                <a:latin typeface="Roboto"/>
              </a:rPr>
              <a:t> chi </a:t>
            </a:r>
            <a:r>
              <a:rPr sz="1200" b="0" i="0" u="none" dirty="0" err="1">
                <a:solidFill>
                  <a:srgbClr val="334155"/>
                </a:solidFill>
                <a:latin typeface="Roboto"/>
              </a:rPr>
              <a:t>bổ</a:t>
            </a:r>
            <a:r>
              <a:rPr sz="1200" b="0" i="0" u="none" dirty="0">
                <a:solidFill>
                  <a:srgbClr val="334155"/>
                </a:solidFill>
                <a:latin typeface="Roboto"/>
              </a:rPr>
              <a:t> sung </a:t>
            </a:r>
            <a:r>
              <a:rPr sz="1200" b="0" i="0" u="none" dirty="0" err="1">
                <a:solidFill>
                  <a:srgbClr val="334155"/>
                </a:solidFill>
                <a:latin typeface="Roboto"/>
              </a:rPr>
              <a:t>theo</a:t>
            </a:r>
            <a:r>
              <a:rPr sz="1200" b="0" i="0" u="none" dirty="0">
                <a:solidFill>
                  <a:srgbClr val="334155"/>
                </a:solidFill>
                <a:latin typeface="Roboto"/>
              </a:rPr>
              <a:t> % </a:t>
            </a:r>
            <a:r>
              <a:rPr sz="1200" b="0" i="0" u="none" dirty="0" err="1">
                <a:solidFill>
                  <a:srgbClr val="334155"/>
                </a:solidFill>
                <a:latin typeface="Roboto"/>
              </a:rPr>
              <a:t>tính</a:t>
            </a:r>
            <a:r>
              <a:rPr sz="1200" b="0" i="0" u="none" dirty="0">
                <a:solidFill>
                  <a:srgbClr val="334155"/>
                </a:solidFill>
                <a:latin typeface="Roboto"/>
              </a:rPr>
              <a:t> </a:t>
            </a:r>
            <a:r>
              <a:rPr sz="1200" b="0" i="0" u="none" dirty="0" err="1">
                <a:solidFill>
                  <a:srgbClr val="334155"/>
                </a:solidFill>
                <a:latin typeface="Roboto"/>
              </a:rPr>
              <a:t>trên</a:t>
            </a:r>
            <a:r>
              <a:rPr sz="1200" b="0" i="0" u="none" dirty="0">
                <a:solidFill>
                  <a:srgbClr val="334155"/>
                </a:solidFill>
                <a:latin typeface="Roboto"/>
              </a:rPr>
              <a:t> chi </a:t>
            </a:r>
            <a:r>
              <a:rPr sz="1200" b="0" i="0" u="none" dirty="0" err="1">
                <a:solidFill>
                  <a:srgbClr val="334155"/>
                </a:solidFill>
                <a:latin typeface="Roboto"/>
              </a:rPr>
              <a:t>phí</a:t>
            </a:r>
            <a:r>
              <a:rPr sz="1200" b="0" i="0" u="none" dirty="0">
                <a:solidFill>
                  <a:srgbClr val="334155"/>
                </a:solidFill>
                <a:latin typeface="Roboto"/>
              </a:rPr>
              <a:t> </a:t>
            </a:r>
            <a:r>
              <a:rPr lang="en-US" sz="1200" b="0" i="0" u="none" dirty="0">
                <a:solidFill>
                  <a:srgbClr val="334155"/>
                </a:solidFill>
                <a:latin typeface="Roboto"/>
              </a:rPr>
              <a:t> </a:t>
            </a:r>
            <a:r>
              <a:rPr lang="en-US" sz="1200" b="0" i="0" u="none" dirty="0" err="1">
                <a:solidFill>
                  <a:srgbClr val="334155"/>
                </a:solidFill>
                <a:latin typeface="Roboto"/>
              </a:rPr>
              <a:t>nghiêm</a:t>
            </a:r>
            <a:r>
              <a:rPr lang="en-US" sz="1200" b="0" i="0" u="none" dirty="0">
                <a:solidFill>
                  <a:srgbClr val="334155"/>
                </a:solidFill>
                <a:latin typeface="Roboto"/>
              </a:rPr>
              <a:t> </a:t>
            </a:r>
            <a:r>
              <a:rPr lang="en-US" sz="1200" b="0" i="0" u="none" dirty="0" err="1">
                <a:solidFill>
                  <a:srgbClr val="334155"/>
                </a:solidFill>
                <a:latin typeface="Roboto"/>
              </a:rPr>
              <a:t>cứu</a:t>
            </a:r>
            <a:r>
              <a:rPr lang="en-US" sz="1200" b="0" i="0" u="none" dirty="0">
                <a:solidFill>
                  <a:srgbClr val="334155"/>
                </a:solidFill>
                <a:latin typeface="Roboto"/>
              </a:rPr>
              <a:t> </a:t>
            </a:r>
            <a:r>
              <a:rPr lang="en-US" sz="1200" b="0" i="0" u="none" dirty="0" err="1">
                <a:solidFill>
                  <a:srgbClr val="334155"/>
                </a:solidFill>
                <a:latin typeface="Roboto"/>
              </a:rPr>
              <a:t>và</a:t>
            </a:r>
            <a:r>
              <a:rPr lang="en-US" sz="1200" b="0" i="0" u="none" dirty="0">
                <a:solidFill>
                  <a:srgbClr val="334155"/>
                </a:solidFill>
                <a:latin typeface="Roboto"/>
              </a:rPr>
              <a:t> </a:t>
            </a:r>
            <a:r>
              <a:rPr lang="en-US" sz="1200" b="0" i="0" u="none" dirty="0" err="1">
                <a:solidFill>
                  <a:srgbClr val="334155"/>
                </a:solidFill>
                <a:latin typeface="Roboto"/>
              </a:rPr>
              <a:t>phát</a:t>
            </a:r>
            <a:r>
              <a:rPr lang="en-US" sz="1200" b="0" i="0" u="none" dirty="0">
                <a:solidFill>
                  <a:srgbClr val="334155"/>
                </a:solidFill>
                <a:latin typeface="Roboto"/>
              </a:rPr>
              <a:t> </a:t>
            </a:r>
            <a:r>
              <a:rPr lang="en-US" sz="1200" b="0" i="0" u="none" dirty="0" err="1">
                <a:solidFill>
                  <a:srgbClr val="334155"/>
                </a:solidFill>
                <a:latin typeface="Roboto"/>
              </a:rPr>
              <a:t>ttriển</a:t>
            </a:r>
            <a:r>
              <a:rPr lang="en-US" sz="1200" b="0" i="0" u="none" dirty="0">
                <a:solidFill>
                  <a:srgbClr val="334155"/>
                </a:solidFill>
                <a:latin typeface="Roboto"/>
              </a:rPr>
              <a:t> </a:t>
            </a:r>
            <a:r>
              <a:rPr sz="1200" b="0" i="0" u="none" dirty="0" err="1">
                <a:solidFill>
                  <a:srgbClr val="334155"/>
                </a:solidFill>
                <a:latin typeface="Roboto"/>
              </a:rPr>
              <a:t>thực</a:t>
            </a:r>
            <a:r>
              <a:rPr sz="1200" b="0" i="0" u="none" dirty="0">
                <a:solidFill>
                  <a:srgbClr val="334155"/>
                </a:solidFill>
                <a:latin typeface="Roboto"/>
              </a:rPr>
              <a:t> </a:t>
            </a:r>
            <a:r>
              <a:rPr sz="1200" b="0" i="0" u="none" dirty="0" err="1">
                <a:solidFill>
                  <a:srgbClr val="334155"/>
                </a:solidFill>
                <a:latin typeface="Roboto"/>
              </a:rPr>
              <a:t>tế</a:t>
            </a:r>
            <a:r>
              <a:rPr sz="1200" b="0" i="0" u="none" dirty="0">
                <a:solidFill>
                  <a:srgbClr val="334155"/>
                </a:solidFill>
                <a:latin typeface="Roboto"/>
              </a:rPr>
              <a:t> (</a:t>
            </a:r>
            <a:r>
              <a:rPr sz="1200" b="0" i="0" u="none" dirty="0" err="1">
                <a:solidFill>
                  <a:srgbClr val="334155"/>
                </a:solidFill>
                <a:latin typeface="Roboto"/>
              </a:rPr>
              <a:t>tối</a:t>
            </a:r>
            <a:r>
              <a:rPr sz="1200" b="0" i="0" u="none" dirty="0">
                <a:solidFill>
                  <a:srgbClr val="334155"/>
                </a:solidFill>
                <a:latin typeface="Roboto"/>
              </a:rPr>
              <a:t> </a:t>
            </a:r>
            <a:r>
              <a:rPr sz="1200" b="0" i="0" u="none" dirty="0" err="1">
                <a:solidFill>
                  <a:srgbClr val="334155"/>
                </a:solidFill>
                <a:latin typeface="Roboto"/>
              </a:rPr>
              <a:t>đa</a:t>
            </a:r>
            <a:r>
              <a:rPr sz="1200" b="0" i="0" u="none" dirty="0">
                <a:solidFill>
                  <a:srgbClr val="334155"/>
                </a:solidFill>
                <a:latin typeface="Roboto"/>
              </a:rPr>
              <a:t> </a:t>
            </a:r>
            <a:r>
              <a:rPr sz="1200" b="0" i="0" u="none" dirty="0" err="1">
                <a:solidFill>
                  <a:srgbClr val="334155"/>
                </a:solidFill>
                <a:latin typeface="Roboto"/>
              </a:rPr>
              <a:t>không</a:t>
            </a:r>
            <a:r>
              <a:rPr sz="1200" b="0" i="0" u="none" dirty="0">
                <a:solidFill>
                  <a:srgbClr val="334155"/>
                </a:solidFill>
                <a:latin typeface="Roboto"/>
              </a:rPr>
              <a:t> </a:t>
            </a:r>
            <a:r>
              <a:rPr sz="1200" b="0" i="0" u="none" dirty="0" err="1">
                <a:solidFill>
                  <a:srgbClr val="334155"/>
                </a:solidFill>
                <a:latin typeface="Roboto"/>
              </a:rPr>
              <a:t>quá</a:t>
            </a:r>
            <a:r>
              <a:rPr sz="1200" b="0" i="0" u="none" dirty="0">
                <a:solidFill>
                  <a:srgbClr val="334155"/>
                </a:solidFill>
                <a:latin typeface="Roboto"/>
              </a:rPr>
              <a:t> 200%, </a:t>
            </a:r>
            <a:r>
              <a:rPr sz="1200" b="0" i="0" u="none" dirty="0" err="1">
                <a:solidFill>
                  <a:srgbClr val="334155"/>
                </a:solidFill>
                <a:latin typeface="Roboto"/>
              </a:rPr>
              <a:t>đảm</a:t>
            </a:r>
            <a:r>
              <a:rPr sz="1200" b="0" i="0" u="none" dirty="0">
                <a:solidFill>
                  <a:srgbClr val="334155"/>
                </a:solidFill>
                <a:latin typeface="Roboto"/>
              </a:rPr>
              <a:t> </a:t>
            </a:r>
            <a:r>
              <a:rPr sz="1200" b="0" i="0" u="none" dirty="0" err="1">
                <a:solidFill>
                  <a:srgbClr val="334155"/>
                </a:solidFill>
                <a:latin typeface="Roboto"/>
              </a:rPr>
              <a:t>bảo</a:t>
            </a:r>
            <a:r>
              <a:rPr sz="1200" b="0" i="0" u="none" dirty="0">
                <a:solidFill>
                  <a:srgbClr val="334155"/>
                </a:solidFill>
                <a:latin typeface="Roboto"/>
              </a:rPr>
              <a:t> </a:t>
            </a:r>
            <a:r>
              <a:rPr sz="1200" b="0" i="0" u="none" dirty="0" err="1">
                <a:solidFill>
                  <a:srgbClr val="334155"/>
                </a:solidFill>
                <a:latin typeface="Roboto"/>
              </a:rPr>
              <a:t>sau</a:t>
            </a:r>
            <a:r>
              <a:rPr sz="1200" b="0" i="0" u="none" dirty="0">
                <a:solidFill>
                  <a:srgbClr val="334155"/>
                </a:solidFill>
                <a:latin typeface="Roboto"/>
              </a:rPr>
              <a:t> </a:t>
            </a:r>
            <a:r>
              <a:rPr sz="1200" b="0" i="0" u="none" dirty="0" err="1">
                <a:solidFill>
                  <a:srgbClr val="334155"/>
                </a:solidFill>
                <a:latin typeface="Roboto"/>
              </a:rPr>
              <a:t>khi</a:t>
            </a:r>
            <a:r>
              <a:rPr sz="1200" b="0" i="0" u="none" dirty="0">
                <a:solidFill>
                  <a:srgbClr val="334155"/>
                </a:solidFill>
                <a:latin typeface="Roboto"/>
              </a:rPr>
              <a:t> </a:t>
            </a:r>
            <a:r>
              <a:rPr sz="1200" b="0" i="0" u="none" dirty="0" err="1">
                <a:solidFill>
                  <a:srgbClr val="334155"/>
                </a:solidFill>
                <a:latin typeface="Roboto"/>
              </a:rPr>
              <a:t>áp</a:t>
            </a:r>
            <a:r>
              <a:rPr sz="1200" b="0" i="0" u="none" dirty="0">
                <a:solidFill>
                  <a:srgbClr val="334155"/>
                </a:solidFill>
                <a:latin typeface="Roboto"/>
              </a:rPr>
              <a:t> </a:t>
            </a:r>
            <a:r>
              <a:rPr sz="1200" b="0" i="0" u="none" dirty="0" err="1">
                <a:solidFill>
                  <a:srgbClr val="334155"/>
                </a:solidFill>
                <a:latin typeface="Roboto"/>
              </a:rPr>
              <a:t>dụng</a:t>
            </a:r>
            <a:r>
              <a:rPr sz="1200" b="0" i="0" u="none" dirty="0">
                <a:solidFill>
                  <a:srgbClr val="334155"/>
                </a:solidFill>
                <a:latin typeface="Roboto"/>
              </a:rPr>
              <a:t> DN </a:t>
            </a:r>
            <a:r>
              <a:rPr sz="1200" b="0" i="0" u="none" dirty="0" err="1">
                <a:solidFill>
                  <a:srgbClr val="334155"/>
                </a:solidFill>
                <a:latin typeface="Roboto"/>
              </a:rPr>
              <a:t>không</a:t>
            </a:r>
            <a:r>
              <a:rPr sz="1200" b="0" i="0" u="none" dirty="0">
                <a:solidFill>
                  <a:srgbClr val="334155"/>
                </a:solidFill>
                <a:latin typeface="Roboto"/>
              </a:rPr>
              <a:t> </a:t>
            </a:r>
            <a:r>
              <a:rPr sz="1200" b="0" i="0" u="none" dirty="0" err="1">
                <a:solidFill>
                  <a:srgbClr val="334155"/>
                </a:solidFill>
                <a:latin typeface="Roboto"/>
              </a:rPr>
              <a:t>bị</a:t>
            </a:r>
            <a:r>
              <a:rPr sz="1200" b="0" i="0" u="none" dirty="0">
                <a:solidFill>
                  <a:srgbClr val="334155"/>
                </a:solidFill>
                <a:latin typeface="Roboto"/>
              </a:rPr>
              <a:t> </a:t>
            </a:r>
            <a:r>
              <a:rPr sz="1200" b="0" i="0" u="none" dirty="0" err="1">
                <a:solidFill>
                  <a:srgbClr val="334155"/>
                </a:solidFill>
                <a:latin typeface="Roboto"/>
              </a:rPr>
              <a:t>lỗ</a:t>
            </a:r>
            <a:r>
              <a:rPr sz="1200" b="0" i="0" u="none" dirty="0">
                <a:solidFill>
                  <a:srgbClr val="334155"/>
                </a:solidFill>
                <a:latin typeface="Roboto"/>
              </a:rPr>
              <a:t>).</a:t>
            </a:r>
          </a:p>
        </p:txBody>
      </p:sp>
      <p:sp>
        <p:nvSpPr>
          <p:cNvPr id="14" name="TextBox 13"/>
          <p:cNvSpPr txBox="1"/>
          <p:nvPr/>
        </p:nvSpPr>
        <p:spPr>
          <a:xfrm>
            <a:off x="6753225" y="3676650"/>
            <a:ext cx="4638675" cy="457200"/>
          </a:xfrm>
          <a:prstGeom prst="rect">
            <a:avLst/>
          </a:prstGeom>
          <a:noFill/>
        </p:spPr>
        <p:txBody>
          <a:bodyPr wrap="square" lIns="0" tIns="0" rIns="0" bIns="0" anchor="t">
            <a:spAutoFit/>
          </a:bodyPr>
          <a:lstStyle/>
          <a:p>
            <a:pPr algn="l">
              <a:lnSpc>
                <a:spcPts val="1800"/>
              </a:lnSpc>
            </a:pPr>
            <a:r>
              <a:rPr sz="1200" b="0" i="0" u="none" dirty="0" err="1">
                <a:solidFill>
                  <a:srgbClr val="334155"/>
                </a:solidFill>
                <a:latin typeface="Roboto"/>
              </a:rPr>
              <a:t>Khoản</a:t>
            </a:r>
            <a:r>
              <a:rPr sz="1200" b="0" i="0" u="none" dirty="0">
                <a:solidFill>
                  <a:srgbClr val="334155"/>
                </a:solidFill>
                <a:latin typeface="Roboto"/>
              </a:rPr>
              <a:t> </a:t>
            </a:r>
            <a:r>
              <a:rPr sz="1200" b="0" i="0" u="none" dirty="0" err="1">
                <a:solidFill>
                  <a:srgbClr val="334155"/>
                </a:solidFill>
                <a:latin typeface="Roboto"/>
              </a:rPr>
              <a:t>tài</a:t>
            </a:r>
            <a:r>
              <a:rPr sz="1200" b="0" i="0" u="none" dirty="0">
                <a:solidFill>
                  <a:srgbClr val="334155"/>
                </a:solidFill>
                <a:latin typeface="Roboto"/>
              </a:rPr>
              <a:t> </a:t>
            </a:r>
            <a:r>
              <a:rPr sz="1200" b="0" i="0" u="none" dirty="0" err="1">
                <a:solidFill>
                  <a:srgbClr val="334155"/>
                </a:solidFill>
                <a:latin typeface="Roboto"/>
              </a:rPr>
              <a:t>trợ</a:t>
            </a:r>
            <a:r>
              <a:rPr sz="1200" b="0" i="0" u="none" dirty="0">
                <a:solidFill>
                  <a:srgbClr val="334155"/>
                </a:solidFill>
                <a:latin typeface="Roboto"/>
              </a:rPr>
              <a:t> &amp; chi </a:t>
            </a:r>
            <a:r>
              <a:rPr sz="1200" b="0" i="0" u="none" dirty="0" err="1">
                <a:solidFill>
                  <a:srgbClr val="334155"/>
                </a:solidFill>
                <a:latin typeface="Roboto"/>
              </a:rPr>
              <a:t>cho</a:t>
            </a:r>
            <a:r>
              <a:rPr sz="1200" b="0" i="0" u="none" dirty="0">
                <a:solidFill>
                  <a:srgbClr val="334155"/>
                </a:solidFill>
                <a:latin typeface="Roboto"/>
              </a:rPr>
              <a:t> NCKH, </a:t>
            </a:r>
            <a:r>
              <a:rPr sz="1200" b="0" i="0" u="none" dirty="0" err="1">
                <a:solidFill>
                  <a:srgbClr val="334155"/>
                </a:solidFill>
                <a:latin typeface="Roboto"/>
              </a:rPr>
              <a:t>phát</a:t>
            </a:r>
            <a:r>
              <a:rPr sz="1200" b="0" i="0" u="none" dirty="0">
                <a:solidFill>
                  <a:srgbClr val="334155"/>
                </a:solidFill>
                <a:latin typeface="Roboto"/>
              </a:rPr>
              <a:t> </a:t>
            </a:r>
            <a:r>
              <a:rPr sz="1200" b="0" i="0" u="none" dirty="0" err="1">
                <a:solidFill>
                  <a:srgbClr val="334155"/>
                </a:solidFill>
                <a:latin typeface="Roboto"/>
              </a:rPr>
              <a:t>triển</a:t>
            </a:r>
            <a:r>
              <a:rPr sz="1200" b="0" i="0" u="none" dirty="0">
                <a:solidFill>
                  <a:srgbClr val="334155"/>
                </a:solidFill>
                <a:latin typeface="Roboto"/>
              </a:rPr>
              <a:t> </a:t>
            </a:r>
            <a:r>
              <a:rPr sz="1200" b="0" i="0" u="none" dirty="0" err="1">
                <a:solidFill>
                  <a:srgbClr val="334155"/>
                </a:solidFill>
                <a:latin typeface="Roboto"/>
              </a:rPr>
              <a:t>công</a:t>
            </a:r>
            <a:r>
              <a:rPr sz="1200" b="0" i="0" u="none" dirty="0">
                <a:solidFill>
                  <a:srgbClr val="334155"/>
                </a:solidFill>
                <a:latin typeface="Roboto"/>
              </a:rPr>
              <a:t> </a:t>
            </a:r>
            <a:r>
              <a:rPr sz="1200" b="0" i="0" u="none" dirty="0" err="1">
                <a:solidFill>
                  <a:srgbClr val="334155"/>
                </a:solidFill>
                <a:latin typeface="Roboto"/>
              </a:rPr>
              <a:t>nghệ</a:t>
            </a:r>
            <a:r>
              <a:rPr sz="1200" b="0" i="0" u="none" dirty="0">
                <a:solidFill>
                  <a:srgbClr val="334155"/>
                </a:solidFill>
                <a:latin typeface="Roboto"/>
              </a:rPr>
              <a:t>, </a:t>
            </a:r>
            <a:r>
              <a:rPr sz="1200" b="0" i="0" u="none" dirty="0" err="1">
                <a:solidFill>
                  <a:srgbClr val="334155"/>
                </a:solidFill>
                <a:latin typeface="Roboto"/>
              </a:rPr>
              <a:t>đổi</a:t>
            </a:r>
            <a:r>
              <a:rPr sz="1200" b="0" i="0" u="none" dirty="0">
                <a:solidFill>
                  <a:srgbClr val="334155"/>
                </a:solidFill>
                <a:latin typeface="Roboto"/>
              </a:rPr>
              <a:t> </a:t>
            </a:r>
            <a:r>
              <a:rPr sz="1200" b="0" i="0" u="none" dirty="0" err="1">
                <a:solidFill>
                  <a:srgbClr val="334155"/>
                </a:solidFill>
                <a:latin typeface="Roboto"/>
              </a:rPr>
              <a:t>mới</a:t>
            </a:r>
            <a:r>
              <a:rPr sz="1200" b="0" i="0" u="none" dirty="0">
                <a:solidFill>
                  <a:srgbClr val="334155"/>
                </a:solidFill>
                <a:latin typeface="Roboto"/>
              </a:rPr>
              <a:t> </a:t>
            </a:r>
            <a:r>
              <a:rPr sz="1200" b="0" i="0" u="none" dirty="0" err="1">
                <a:solidFill>
                  <a:srgbClr val="334155"/>
                </a:solidFill>
                <a:latin typeface="Roboto"/>
              </a:rPr>
              <a:t>sáng</a:t>
            </a:r>
            <a:r>
              <a:rPr sz="1200" b="0" i="0" u="none" dirty="0">
                <a:solidFill>
                  <a:srgbClr val="334155"/>
                </a:solidFill>
                <a:latin typeface="Roboto"/>
              </a:rPr>
              <a:t> </a:t>
            </a:r>
            <a:r>
              <a:rPr sz="1200" b="0" i="0" u="none" dirty="0" err="1">
                <a:solidFill>
                  <a:srgbClr val="334155"/>
                </a:solidFill>
                <a:latin typeface="Roboto"/>
              </a:rPr>
              <a:t>tạo</a:t>
            </a:r>
            <a:r>
              <a:rPr sz="1200" b="0" i="0" u="none" dirty="0">
                <a:solidFill>
                  <a:srgbClr val="334155"/>
                </a:solidFill>
                <a:latin typeface="Roboto"/>
              </a:rPr>
              <a:t>, </a:t>
            </a:r>
            <a:r>
              <a:rPr sz="1200" b="0" i="0" u="none" dirty="0" err="1">
                <a:solidFill>
                  <a:srgbClr val="334155"/>
                </a:solidFill>
                <a:latin typeface="Roboto"/>
              </a:rPr>
              <a:t>chuyển</a:t>
            </a:r>
            <a:r>
              <a:rPr sz="1200" b="0" i="0" u="none" dirty="0">
                <a:solidFill>
                  <a:srgbClr val="334155"/>
                </a:solidFill>
                <a:latin typeface="Roboto"/>
              </a:rPr>
              <a:t> </a:t>
            </a:r>
            <a:r>
              <a:rPr sz="1200" b="0" i="0" u="none" dirty="0" err="1">
                <a:solidFill>
                  <a:srgbClr val="334155"/>
                </a:solidFill>
                <a:latin typeface="Roboto"/>
              </a:rPr>
              <a:t>đổi</a:t>
            </a:r>
            <a:r>
              <a:rPr sz="1200" b="0" i="0" u="none" dirty="0">
                <a:solidFill>
                  <a:srgbClr val="334155"/>
                </a:solidFill>
                <a:latin typeface="Roboto"/>
              </a:rPr>
              <a:t> </a:t>
            </a:r>
            <a:r>
              <a:rPr sz="1200" b="0" i="0" u="none" dirty="0" err="1">
                <a:solidFill>
                  <a:srgbClr val="334155"/>
                </a:solidFill>
                <a:latin typeface="Roboto"/>
              </a:rPr>
              <a:t>số</a:t>
            </a:r>
            <a:r>
              <a:rPr sz="1200" b="0" i="0" u="none" dirty="0">
                <a:solidFill>
                  <a:srgbClr val="334155"/>
                </a:solidFill>
                <a:latin typeface="Roboto"/>
              </a:rPr>
              <a:t>.</a:t>
            </a:r>
          </a:p>
        </p:txBody>
      </p:sp>
      <p:sp>
        <p:nvSpPr>
          <p:cNvPr id="15" name="TextBox 14"/>
          <p:cNvSpPr txBox="1"/>
          <p:nvPr/>
        </p:nvSpPr>
        <p:spPr>
          <a:xfrm>
            <a:off x="6753225" y="4267200"/>
            <a:ext cx="4638675" cy="457200"/>
          </a:xfrm>
          <a:prstGeom prst="rect">
            <a:avLst/>
          </a:prstGeom>
          <a:noFill/>
        </p:spPr>
        <p:txBody>
          <a:bodyPr wrap="square" lIns="0" tIns="0" rIns="0" bIns="0" anchor="t">
            <a:spAutoFit/>
          </a:bodyPr>
          <a:lstStyle/>
          <a:p>
            <a:pPr algn="l">
              <a:lnSpc>
                <a:spcPts val="1800"/>
              </a:lnSpc>
            </a:pPr>
            <a:r>
              <a:rPr sz="1200" b="0" i="0" u="none">
                <a:solidFill>
                  <a:srgbClr val="334155"/>
                </a:solidFill>
                <a:latin typeface="Roboto"/>
              </a:rPr>
              <a:t>Chi thực tế cho người được biệt phái tham gia quản trị, điều hành TCTD kiểm soát đặc biệt.</a:t>
            </a:r>
          </a:p>
        </p:txBody>
      </p:sp>
      <p:pic>
        <p:nvPicPr>
          <p:cNvPr id="16" name="Picture 15" descr="image.png"/>
          <p:cNvPicPr>
            <a:picLocks noChangeAspect="1"/>
          </p:cNvPicPr>
          <p:nvPr/>
        </p:nvPicPr>
        <p:blipFill>
          <a:blip r:embed="rId8"/>
          <a:stretch>
            <a:fillRect/>
          </a:stretch>
        </p:blipFill>
        <p:spPr>
          <a:xfrm>
            <a:off x="800100" y="3114675"/>
            <a:ext cx="133350" cy="152400"/>
          </a:xfrm>
          <a:prstGeom prst="rect">
            <a:avLst/>
          </a:prstGeom>
        </p:spPr>
      </p:pic>
      <p:pic>
        <p:nvPicPr>
          <p:cNvPr id="17" name="Picture 16" descr="image.png"/>
          <p:cNvPicPr>
            <a:picLocks noChangeAspect="1"/>
          </p:cNvPicPr>
          <p:nvPr/>
        </p:nvPicPr>
        <p:blipFill>
          <a:blip r:embed="rId8"/>
          <a:stretch>
            <a:fillRect/>
          </a:stretch>
        </p:blipFill>
        <p:spPr>
          <a:xfrm>
            <a:off x="800100" y="3705225"/>
            <a:ext cx="133350" cy="152400"/>
          </a:xfrm>
          <a:prstGeom prst="rect">
            <a:avLst/>
          </a:prstGeom>
        </p:spPr>
      </p:pic>
      <p:pic>
        <p:nvPicPr>
          <p:cNvPr id="18" name="Picture 17" descr="image.png"/>
          <p:cNvPicPr>
            <a:picLocks noChangeAspect="1"/>
          </p:cNvPicPr>
          <p:nvPr/>
        </p:nvPicPr>
        <p:blipFill>
          <a:blip r:embed="rId8"/>
          <a:stretch>
            <a:fillRect/>
          </a:stretch>
        </p:blipFill>
        <p:spPr>
          <a:xfrm>
            <a:off x="800100" y="4295775"/>
            <a:ext cx="133350" cy="152400"/>
          </a:xfrm>
          <a:prstGeom prst="rect">
            <a:avLst/>
          </a:prstGeom>
        </p:spPr>
      </p:pic>
      <p:pic>
        <p:nvPicPr>
          <p:cNvPr id="19" name="Picture 18" descr="image.png"/>
          <p:cNvPicPr>
            <a:picLocks noChangeAspect="1"/>
          </p:cNvPicPr>
          <p:nvPr/>
        </p:nvPicPr>
        <p:blipFill>
          <a:blip r:embed="rId9"/>
          <a:stretch>
            <a:fillRect/>
          </a:stretch>
        </p:blipFill>
        <p:spPr>
          <a:xfrm>
            <a:off x="6467475" y="3114675"/>
            <a:ext cx="171450" cy="152400"/>
          </a:xfrm>
          <a:prstGeom prst="rect">
            <a:avLst/>
          </a:prstGeom>
        </p:spPr>
      </p:pic>
      <p:pic>
        <p:nvPicPr>
          <p:cNvPr id="20" name="Picture 19" descr="image.png"/>
          <p:cNvPicPr>
            <a:picLocks noChangeAspect="1"/>
          </p:cNvPicPr>
          <p:nvPr/>
        </p:nvPicPr>
        <p:blipFill>
          <a:blip r:embed="rId9"/>
          <a:stretch>
            <a:fillRect/>
          </a:stretch>
        </p:blipFill>
        <p:spPr>
          <a:xfrm>
            <a:off x="6467475" y="3705225"/>
            <a:ext cx="171450" cy="152400"/>
          </a:xfrm>
          <a:prstGeom prst="rect">
            <a:avLst/>
          </a:prstGeom>
        </p:spPr>
      </p:pic>
      <p:pic>
        <p:nvPicPr>
          <p:cNvPr id="21" name="Picture 20" descr="image.png"/>
          <p:cNvPicPr>
            <a:picLocks noChangeAspect="1"/>
          </p:cNvPicPr>
          <p:nvPr/>
        </p:nvPicPr>
        <p:blipFill>
          <a:blip r:embed="rId9"/>
          <a:stretch>
            <a:fillRect/>
          </a:stretch>
        </p:blipFill>
        <p:spPr>
          <a:xfrm>
            <a:off x="6467475" y="4295775"/>
            <a:ext cx="171450" cy="152400"/>
          </a:xfrm>
          <a:prstGeom prst="rect">
            <a:avLst/>
          </a:prstGeom>
        </p:spPr>
      </p:pic>
      <p:sp>
        <p:nvSpPr>
          <p:cNvPr id="22" name="TextBox 21"/>
          <p:cNvSpPr txBox="1"/>
          <p:nvPr/>
        </p:nvSpPr>
        <p:spPr>
          <a:xfrm>
            <a:off x="571500" y="476250"/>
            <a:ext cx="11601450" cy="371475"/>
          </a:xfrm>
          <a:prstGeom prst="rect">
            <a:avLst/>
          </a:prstGeom>
          <a:noFill/>
        </p:spPr>
        <p:txBody>
          <a:bodyPr wrap="square" lIns="0" tIns="0" rIns="0" bIns="0" anchor="t">
            <a:spAutoFit/>
          </a:bodyPr>
          <a:lstStyle/>
          <a:p>
            <a:pPr algn="l"/>
            <a:r>
              <a:rPr sz="2400" b="1" i="0" u="none" dirty="0">
                <a:solidFill>
                  <a:srgbClr val="0284C7"/>
                </a:solidFill>
                <a:latin typeface="Montserrat"/>
              </a:rPr>
              <a:t>ĐIỀU KIỆN &amp; CÁC KHOẢN CHI PHÍ ĐƯỢC TRỪ</a:t>
            </a:r>
          </a:p>
        </p:txBody>
      </p:sp>
      <p:sp>
        <p:nvSpPr>
          <p:cNvPr id="23" name="Rounded Rectangle 22"/>
          <p:cNvSpPr/>
          <p:nvPr/>
        </p:nvSpPr>
        <p:spPr>
          <a:xfrm>
            <a:off x="7943850" y="728662"/>
            <a:ext cx="571500" cy="38100"/>
          </a:xfrm>
          <a:prstGeom prst="roundRect">
            <a:avLst>
              <a:gd name="adj" fmla="val 50000"/>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4" name="Picture 23" descr="image.png">
            <a:extLst>
              <a:ext uri="{FF2B5EF4-FFF2-40B4-BE49-F238E27FC236}">
                <a16:creationId xmlns:a16="http://schemas.microsoft.com/office/drawing/2014/main" id="{2AD08D51-07F2-4896-A0B7-399DBCB0E5AF}"/>
              </a:ext>
            </a:extLst>
          </p:cNvPr>
          <p:cNvPicPr>
            <a:picLocks noChangeAspect="1"/>
          </p:cNvPicPr>
          <p:nvPr/>
        </p:nvPicPr>
        <p:blipFill>
          <a:blip r:embed="rId10"/>
          <a:stretch>
            <a:fillRect/>
          </a:stretch>
        </p:blipFill>
        <p:spPr>
          <a:xfrm>
            <a:off x="3498532" y="4524374"/>
            <a:ext cx="454025" cy="209550"/>
          </a:xfrm>
          <a:prstGeom prst="rect">
            <a:avLst/>
          </a:prstGeom>
        </p:spPr>
      </p:pic>
      <p:pic>
        <p:nvPicPr>
          <p:cNvPr id="25" name="Picture 24" descr="image.png">
            <a:extLst>
              <a:ext uri="{FF2B5EF4-FFF2-40B4-BE49-F238E27FC236}">
                <a16:creationId xmlns:a16="http://schemas.microsoft.com/office/drawing/2014/main" id="{B52BABF5-8E53-4DC5-9838-CA532013DE1D}"/>
              </a:ext>
            </a:extLst>
          </p:cNvPr>
          <p:cNvPicPr>
            <a:picLocks noChangeAspect="1"/>
          </p:cNvPicPr>
          <p:nvPr/>
        </p:nvPicPr>
        <p:blipFill>
          <a:blip r:embed="rId10"/>
          <a:stretch>
            <a:fillRect/>
          </a:stretch>
        </p:blipFill>
        <p:spPr>
          <a:xfrm>
            <a:off x="4784724" y="3348038"/>
            <a:ext cx="454025" cy="209550"/>
          </a:xfrm>
          <a:prstGeom prst="rect">
            <a:avLst/>
          </a:prstGeom>
        </p:spPr>
      </p:pic>
      <p:pic>
        <p:nvPicPr>
          <p:cNvPr id="26" name="Picture 25" descr="image.png">
            <a:extLst>
              <a:ext uri="{FF2B5EF4-FFF2-40B4-BE49-F238E27FC236}">
                <a16:creationId xmlns:a16="http://schemas.microsoft.com/office/drawing/2014/main" id="{785E8367-813C-45D8-88F6-3311925C8C87}"/>
              </a:ext>
            </a:extLst>
          </p:cNvPr>
          <p:cNvPicPr>
            <a:picLocks noChangeAspect="1"/>
          </p:cNvPicPr>
          <p:nvPr/>
        </p:nvPicPr>
        <p:blipFill>
          <a:blip r:embed="rId10"/>
          <a:stretch>
            <a:fillRect/>
          </a:stretch>
        </p:blipFill>
        <p:spPr>
          <a:xfrm>
            <a:off x="9309099" y="2762250"/>
            <a:ext cx="454025" cy="209550"/>
          </a:xfrm>
          <a:prstGeom prst="rect">
            <a:avLst/>
          </a:prstGeom>
        </p:spPr>
      </p:pic>
      <p:pic>
        <p:nvPicPr>
          <p:cNvPr id="27" name="Picture 2" descr="hình ảnh logo thuế nhà nước - Inkythuatso">
            <a:extLst>
              <a:ext uri="{FF2B5EF4-FFF2-40B4-BE49-F238E27FC236}">
                <a16:creationId xmlns:a16="http://schemas.microsoft.com/office/drawing/2014/main" id="{1FF7B514-99EE-471B-9B8D-74F8A9272472}"/>
              </a:ext>
            </a:extLst>
          </p:cNvPr>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10597794" y="356902"/>
            <a:ext cx="832206" cy="8406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2028</Words>
  <Application>Microsoft Office PowerPoint</Application>
  <PresentationFormat>Widescreen</PresentationFormat>
  <Paragraphs>155</Paragraphs>
  <Slides>15</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Aptos</vt:lpstr>
      <vt:lpstr>Aptos Display</vt:lpstr>
      <vt:lpstr>Arial</vt:lpstr>
      <vt:lpstr>Calibri</vt:lpstr>
      <vt:lpstr>Montserrat</vt:lpstr>
      <vt:lpstr>Montserrat SemiBold</vt:lpstr>
      <vt:lpstr>Roboto</vt:lpstr>
      <vt:lpstr>Roboto Medium</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generated using python-pptx</dc:description>
  <cp:lastModifiedBy>them dang</cp:lastModifiedBy>
  <cp:revision>18</cp:revision>
  <dcterms:created xsi:type="dcterms:W3CDTF">2013-01-27T09:14:16Z</dcterms:created>
  <dcterms:modified xsi:type="dcterms:W3CDTF">2026-08-13T14:09:08Z</dcterms:modified>
  <cp:category/>
</cp:coreProperties>
</file>